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81"/>
  </p:notesMasterIdLst>
  <p:sldIdLst>
    <p:sldId id="256" r:id="rId2"/>
    <p:sldId id="292" r:id="rId3"/>
    <p:sldId id="257" r:id="rId4"/>
    <p:sldId id="265" r:id="rId5"/>
    <p:sldId id="282" r:id="rId6"/>
    <p:sldId id="263" r:id="rId7"/>
    <p:sldId id="294" r:id="rId8"/>
    <p:sldId id="296" r:id="rId9"/>
    <p:sldId id="295" r:id="rId10"/>
    <p:sldId id="258" r:id="rId11"/>
    <p:sldId id="290" r:id="rId12"/>
    <p:sldId id="297" r:id="rId13"/>
    <p:sldId id="291" r:id="rId14"/>
    <p:sldId id="299" r:id="rId15"/>
    <p:sldId id="284" r:id="rId16"/>
    <p:sldId id="300" r:id="rId17"/>
    <p:sldId id="298" r:id="rId18"/>
    <p:sldId id="266" r:id="rId19"/>
    <p:sldId id="301" r:id="rId20"/>
    <p:sldId id="302" r:id="rId21"/>
    <p:sldId id="283" r:id="rId22"/>
    <p:sldId id="286" r:id="rId23"/>
    <p:sldId id="293" r:id="rId24"/>
    <p:sldId id="259" r:id="rId25"/>
    <p:sldId id="304" r:id="rId26"/>
    <p:sldId id="305" r:id="rId27"/>
    <p:sldId id="307" r:id="rId28"/>
    <p:sldId id="267" r:id="rId29"/>
    <p:sldId id="308" r:id="rId30"/>
    <p:sldId id="309" r:id="rId31"/>
    <p:sldId id="306" r:id="rId32"/>
    <p:sldId id="310" r:id="rId33"/>
    <p:sldId id="285" r:id="rId34"/>
    <p:sldId id="269" r:id="rId35"/>
    <p:sldId id="314" r:id="rId36"/>
    <p:sldId id="312" r:id="rId37"/>
    <p:sldId id="313" r:id="rId38"/>
    <p:sldId id="260" r:id="rId39"/>
    <p:sldId id="311" r:id="rId40"/>
    <p:sldId id="268" r:id="rId41"/>
    <p:sldId id="289" r:id="rId42"/>
    <p:sldId id="317" r:id="rId43"/>
    <p:sldId id="316" r:id="rId44"/>
    <p:sldId id="318" r:id="rId45"/>
    <p:sldId id="315" r:id="rId46"/>
    <p:sldId id="270" r:id="rId47"/>
    <p:sldId id="321" r:id="rId48"/>
    <p:sldId id="261" r:id="rId49"/>
    <p:sldId id="333" r:id="rId50"/>
    <p:sldId id="320" r:id="rId51"/>
    <p:sldId id="339" r:id="rId52"/>
    <p:sldId id="338" r:id="rId53"/>
    <p:sldId id="340" r:id="rId54"/>
    <p:sldId id="341" r:id="rId55"/>
    <p:sldId id="272" r:id="rId56"/>
    <p:sldId id="323" r:id="rId57"/>
    <p:sldId id="325" r:id="rId58"/>
    <p:sldId id="326" r:id="rId59"/>
    <p:sldId id="327" r:id="rId60"/>
    <p:sldId id="273" r:id="rId61"/>
    <p:sldId id="328" r:id="rId62"/>
    <p:sldId id="274" r:id="rId63"/>
    <p:sldId id="330" r:id="rId64"/>
    <p:sldId id="331" r:id="rId65"/>
    <p:sldId id="332" r:id="rId66"/>
    <p:sldId id="262" r:id="rId67"/>
    <p:sldId id="275" r:id="rId68"/>
    <p:sldId id="276" r:id="rId69"/>
    <p:sldId id="277" r:id="rId70"/>
    <p:sldId id="264" r:id="rId71"/>
    <p:sldId id="278" r:id="rId72"/>
    <p:sldId id="279" r:id="rId73"/>
    <p:sldId id="287" r:id="rId74"/>
    <p:sldId id="334" r:id="rId75"/>
    <p:sldId id="281" r:id="rId76"/>
    <p:sldId id="335" r:id="rId77"/>
    <p:sldId id="336" r:id="rId78"/>
    <p:sldId id="337" r:id="rId79"/>
    <p:sldId id="280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6F35FEC-5B77-4C6B-B4A4-377513DA1D47}">
          <p14:sldIdLst>
            <p14:sldId id="256"/>
            <p14:sldId id="292"/>
          </p14:sldIdLst>
        </p14:section>
        <p14:section name="Datasets" id="{299D4F19-7147-49EB-9ED5-CAAAB115DD78}">
          <p14:sldIdLst>
            <p14:sldId id="257"/>
          </p14:sldIdLst>
        </p14:section>
        <p14:section name="ILSVRC" id="{D6755EFA-226C-4084-A138-46A56D2193D5}">
          <p14:sldIdLst>
            <p14:sldId id="265"/>
            <p14:sldId id="282"/>
            <p14:sldId id="263"/>
          </p14:sldIdLst>
        </p14:section>
        <p14:section name="Vanilla CNN" id="{F0D9226C-7A60-4FAD-A7BD-DBE832FE72D5}">
          <p14:sldIdLst>
            <p14:sldId id="294"/>
            <p14:sldId id="296"/>
            <p14:sldId id="295"/>
            <p14:sldId id="258"/>
            <p14:sldId id="290"/>
            <p14:sldId id="297"/>
            <p14:sldId id="291"/>
            <p14:sldId id="299"/>
            <p14:sldId id="284"/>
            <p14:sldId id="300"/>
            <p14:sldId id="298"/>
            <p14:sldId id="266"/>
            <p14:sldId id="301"/>
            <p14:sldId id="302"/>
            <p14:sldId id="283"/>
            <p14:sldId id="286"/>
            <p14:sldId id="293"/>
          </p14:sldIdLst>
        </p14:section>
        <p14:section name="InceptionNet" id="{D7F254A8-8484-4118-BEF7-0ABD2A17A905}">
          <p14:sldIdLst>
            <p14:sldId id="259"/>
            <p14:sldId id="304"/>
            <p14:sldId id="305"/>
            <p14:sldId id="307"/>
            <p14:sldId id="267"/>
            <p14:sldId id="308"/>
            <p14:sldId id="309"/>
            <p14:sldId id="306"/>
            <p14:sldId id="310"/>
            <p14:sldId id="285"/>
          </p14:sldIdLst>
        </p14:section>
        <p14:section name="Residulal Net" id="{AD342401-F5F3-46EB-BC58-8098C7D5A3C0}">
          <p14:sldIdLst>
            <p14:sldId id="269"/>
            <p14:sldId id="314"/>
            <p14:sldId id="312"/>
            <p14:sldId id="313"/>
            <p14:sldId id="260"/>
            <p14:sldId id="311"/>
            <p14:sldId id="268"/>
            <p14:sldId id="289"/>
            <p14:sldId id="317"/>
            <p14:sldId id="316"/>
            <p14:sldId id="318"/>
            <p14:sldId id="315"/>
            <p14:sldId id="270"/>
          </p14:sldIdLst>
        </p14:section>
        <p14:section name="DenseNet" id="{25A9B183-7597-489B-A787-2DFF093C6F6C}">
          <p14:sldIdLst>
            <p14:sldId id="321"/>
            <p14:sldId id="261"/>
            <p14:sldId id="333"/>
            <p14:sldId id="320"/>
            <p14:sldId id="339"/>
            <p14:sldId id="338"/>
            <p14:sldId id="340"/>
            <p14:sldId id="341"/>
            <p14:sldId id="272"/>
            <p14:sldId id="323"/>
            <p14:sldId id="325"/>
            <p14:sldId id="326"/>
            <p14:sldId id="327"/>
            <p14:sldId id="273"/>
            <p14:sldId id="328"/>
            <p14:sldId id="274"/>
            <p14:sldId id="330"/>
            <p14:sldId id="331"/>
            <p14:sldId id="332"/>
          </p14:sldIdLst>
        </p14:section>
        <p14:section name="MobileNet" id="{74A14BF3-DEDF-4EDD-8A08-6B6028EFE774}">
          <p14:sldIdLst>
            <p14:sldId id="262"/>
            <p14:sldId id="275"/>
            <p14:sldId id="276"/>
            <p14:sldId id="277"/>
            <p14:sldId id="264"/>
            <p14:sldId id="278"/>
            <p14:sldId id="279"/>
            <p14:sldId id="287"/>
          </p14:sldIdLst>
        </p14:section>
        <p14:section name="EfficientNet" id="{673AEADD-B6CA-4D99-BC5A-67120EFA8F14}">
          <p14:sldIdLst>
            <p14:sldId id="334"/>
            <p14:sldId id="281"/>
            <p14:sldId id="335"/>
            <p14:sldId id="336"/>
            <p14:sldId id="337"/>
          </p14:sldIdLst>
        </p14:section>
        <p14:section name="Conclusion" id="{21211AE4-B2A7-4539-8A9A-6CE27BEED741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1" autoAdjust="0"/>
    <p:restoredTop sz="95597" autoAdjust="0"/>
  </p:normalViewPr>
  <p:slideViewPr>
    <p:cSldViewPr snapToGrid="0">
      <p:cViewPr>
        <p:scale>
          <a:sx n="66" d="100"/>
          <a:sy n="66" d="100"/>
        </p:scale>
        <p:origin x="636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F074A-6D46-4933-BDA7-0494932E382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5FB58-29F5-4ACC-90AE-FCA9F256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40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61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08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9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15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82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14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07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the relatively large depth of the network, the ability to propagate gradients back through all the layers in an effective manner was a concern. It’s the fact that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not only the features of the final layers that carry all the discriminatory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24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74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79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0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65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67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59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98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77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69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on CIFAR-10 compare to plain nets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2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Results on ImageNet compare to plain nets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90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36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767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Instead of drawing representational power from extremely deep or wide architectures, </a:t>
            </a:r>
            <a:r>
              <a:rPr lang="en-US" dirty="0" err="1" smtClean="0"/>
              <a:t>DenseNets</a:t>
            </a:r>
            <a:r>
              <a:rPr lang="en-US" dirty="0" smtClean="0"/>
              <a:t> exploit the potential of the network through feature reuse, yielding condensed models that are easy to train and highly </a:t>
            </a:r>
            <a:r>
              <a:rPr lang="en-US" dirty="0" err="1" smtClean="0"/>
              <a:t>parameterefficient</a:t>
            </a:r>
            <a:r>
              <a:rPr lang="en-US" dirty="0" smtClean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40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44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Instead of drawing representational power from extremely deep or wide architectures, </a:t>
            </a:r>
            <a:r>
              <a:rPr lang="en-US" dirty="0" err="1" smtClean="0"/>
              <a:t>DenseNets</a:t>
            </a:r>
            <a:r>
              <a:rPr lang="en-US" dirty="0" smtClean="0"/>
              <a:t> exploit the potential of the network through feature reuse, yielding condensed models that are easy to train and highly </a:t>
            </a:r>
            <a:r>
              <a:rPr lang="en-US" dirty="0" err="1" smtClean="0"/>
              <a:t>parameterefficient</a:t>
            </a:r>
            <a:r>
              <a:rPr lang="en-US" dirty="0" smtClean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00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Preactivation</a:t>
            </a:r>
            <a:r>
              <a:rPr lang="en-US" dirty="0" smtClean="0"/>
              <a:t>:</a:t>
            </a:r>
            <a:r>
              <a:rPr lang="en-US" baseline="0" dirty="0" smtClean="0"/>
              <a:t> add Activation to preceding layer before feed on subsequent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93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Preactivation</a:t>
            </a:r>
            <a:r>
              <a:rPr lang="en-US" dirty="0" smtClean="0"/>
              <a:t>:</a:t>
            </a:r>
            <a:r>
              <a:rPr lang="en-US" baseline="0" dirty="0" smtClean="0"/>
              <a:t> add Activation to preceding layer before feed on subsequent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49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Preactivation</a:t>
            </a:r>
            <a:r>
              <a:rPr lang="en-US" dirty="0" smtClean="0"/>
              <a:t>:</a:t>
            </a:r>
            <a:r>
              <a:rPr lang="en-US" baseline="0" dirty="0" smtClean="0"/>
              <a:t> add Activation to preceding layer before feed on subsequent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38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layer has direct access to the gradients from the loss function and the original input signal, leading to an implicit deep supervision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921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317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466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67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40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5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7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76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18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76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DDAFDA7-088B-4965-B3C4-4D8C1EBC3BA0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814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18C09-39B6-4078-B5BF-5892A0DD0522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0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2E45-5439-4B0C-8AFB-9017923EBC6C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6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89BE927-8077-477C-99B2-864056C3E0CE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79742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95A4A-E6FA-42EE-9EAF-734C6A96D5EF}" type="datetime1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0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A983-5EF8-4B03-9604-D0A7CE1B97B4}" type="datetime1">
              <a:rPr lang="en-US" smtClean="0"/>
              <a:t>6/19/2020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9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3E40-4B78-47E7-9ACE-985ED95292B0}" type="datetime1">
              <a:rPr lang="en-US" smtClean="0"/>
              <a:t>6/19/2020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9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D778-D5F4-4AE9-A74E-FD250359B091}" type="datetime1">
              <a:rPr lang="en-US" smtClean="0"/>
              <a:t>6/19/2020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6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8CD76168-FA3A-4B66-A919-6C76EFCEDA06}" type="datetime1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1041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4AF1E50-0465-4258-86B4-4ADF4E35172E}" type="datetime1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1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73D88B-71B2-4E4F-ABDC-14686D868792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596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xuanhaihust/cnn_sota/blob/master/AlexNet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anhaihust/cnn_sota/blob/master/VGG-16%20Net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arxiv.org/pdf/1312.4400.pdf" TargetMode="Externa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image-net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anhaihust/cnn_sota/blob/master/GoogleNet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274286/google-inception-modelwhy-there-is-multiple-softma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problem-of-vanishing-gradients-68cea05e262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anhaihust/cnn_sota/blob/master/ResNet-50.ipynb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sota/image-classification-on-imagenet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snet-with-identity-mapping-over-1000-layers-reached-image-classification-bb50a42af03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ashtag/P3?src=hashtag_click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twitter.com/hashtag/MNIST?src=hashtag_clic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hashtag/LeNet?src=hashtag_click" TargetMode="External"/><Relationship Id="rId5" Type="http://schemas.openxmlformats.org/officeDocument/2006/relationships/image" Target="../media/image7.jpg"/><Relationship Id="rId10" Type="http://schemas.openxmlformats.org/officeDocument/2006/relationships/hyperlink" Target="https://livebook.manning.com/book/grokking-deep-learning-for-computer-vision/chapter-5/v-3/19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twitter.com/julsimon/status/92343374617873203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Computer</a:t>
            </a:r>
            <a:br>
              <a:rPr lang="en-US" sz="5400" dirty="0"/>
            </a:br>
            <a:r>
              <a:rPr lang="en-US" sz="5400" dirty="0"/>
              <a:t>Vision</a:t>
            </a:r>
            <a:br>
              <a:rPr lang="en-US" sz="5400" dirty="0"/>
            </a:br>
            <a:r>
              <a:rPr lang="en-US" sz="5400" dirty="0" err="1"/>
              <a:t>SOTa</a:t>
            </a:r>
            <a:r>
              <a:rPr lang="en-US" sz="5400" dirty="0"/>
              <a:t>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cnn</a:t>
            </a:r>
            <a:r>
              <a:rPr lang="en-US" dirty="0"/>
              <a:t> architectures and more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EBCA-6CFE-43D5-A0FF-2F6F2A3BE376}" type="datetime1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46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6/19/2020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C594E9-2DE8-45C3-BA23-8CDC82DE225A}"/>
              </a:ext>
            </a:extLst>
          </p:cNvPr>
          <p:cNvGrpSpPr/>
          <p:nvPr/>
        </p:nvGrpSpPr>
        <p:grpSpPr>
          <a:xfrm>
            <a:off x="5164667" y="2091267"/>
            <a:ext cx="6460067" cy="4162746"/>
            <a:chOff x="4563532" y="1845231"/>
            <a:chExt cx="6866468" cy="440878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600" y="1845231"/>
              <a:ext cx="6121400" cy="304756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3532" y="4892795"/>
              <a:ext cx="6866468" cy="136121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6AF44-0BAC-4B11-B543-2855AB90A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3532" y="3073400"/>
              <a:ext cx="745068" cy="181939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BE3A5E-E750-4E89-8BD1-037502B3D60A}"/>
              </a:ext>
            </a:extLst>
          </p:cNvPr>
          <p:cNvGrpSpPr/>
          <p:nvPr/>
        </p:nvGrpSpPr>
        <p:grpSpPr>
          <a:xfrm>
            <a:off x="1196010" y="3250895"/>
            <a:ext cx="3968657" cy="3003119"/>
            <a:chOff x="1196010" y="3250895"/>
            <a:chExt cx="3968657" cy="30031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DF2D72-8F34-4874-B87D-0444D1368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6010" y="3250898"/>
              <a:ext cx="3968657" cy="300311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3960B4-38CC-4A0F-B046-EA6FE0C2BC73}"/>
                </a:ext>
              </a:extLst>
            </p:cNvPr>
            <p:cNvSpPr/>
            <p:nvPr/>
          </p:nvSpPr>
          <p:spPr>
            <a:xfrm>
              <a:off x="4673600" y="3250895"/>
              <a:ext cx="491067" cy="432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D3AC67CF-4DD0-4E8A-9B1C-C24C02B77E81}"/>
              </a:ext>
            </a:extLst>
          </p:cNvPr>
          <p:cNvSpPr txBox="1">
            <a:spLocks/>
          </p:cNvSpPr>
          <p:nvPr/>
        </p:nvSpPr>
        <p:spPr>
          <a:xfrm>
            <a:off x="1308672" y="1266235"/>
            <a:ext cx="5675602" cy="165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 layers — 5 convolutional and 3 fully-connected</a:t>
            </a:r>
          </a:p>
          <a:p>
            <a:r>
              <a:rPr lang="en-US" dirty="0"/>
              <a:t>First CNN based winner of ILSVRC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A0421C-C432-4657-9E7B-254BC1FE3E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816" y="316390"/>
            <a:ext cx="2335918" cy="1313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D42CAC-C794-4B7E-85E2-98FC2E21570F}"/>
              </a:ext>
            </a:extLst>
          </p:cNvPr>
          <p:cNvSpPr txBox="1"/>
          <p:nvPr/>
        </p:nvSpPr>
        <p:spPr>
          <a:xfrm>
            <a:off x="9901975" y="1737331"/>
            <a:ext cx="1190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Alex </a:t>
            </a:r>
            <a:r>
              <a:rPr lang="en-US" sz="1200" dirty="0" err="1"/>
              <a:t>Krizhevsky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84778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817926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127969"/>
            <a:ext cx="10086882" cy="4602062"/>
          </a:xfrm>
        </p:spPr>
        <p:txBody>
          <a:bodyPr>
            <a:noAutofit/>
          </a:bodyPr>
          <a:lstStyle/>
          <a:p>
            <a:r>
              <a:rPr lang="en-US" sz="1600" b="1" dirty="0"/>
              <a:t> Novel features of </a:t>
            </a:r>
            <a:r>
              <a:rPr lang="en-US" sz="1600" b="1" dirty="0" err="1"/>
              <a:t>AlexNet</a:t>
            </a:r>
            <a:r>
              <a:rPr lang="en-US" sz="1600" b="1" dirty="0"/>
              <a:t> and Details training configuration</a:t>
            </a:r>
            <a:endParaRPr lang="en-US" sz="1600" dirty="0"/>
          </a:p>
          <a:p>
            <a:pPr lvl="1"/>
            <a:r>
              <a:rPr lang="en-US" sz="1400" dirty="0"/>
              <a:t>First use of </a:t>
            </a:r>
            <a:r>
              <a:rPr lang="en-US" sz="1400" dirty="0" err="1"/>
              <a:t>ReLU</a:t>
            </a:r>
            <a:r>
              <a:rPr lang="en-US" sz="1400" dirty="0"/>
              <a:t> activation function</a:t>
            </a:r>
          </a:p>
          <a:p>
            <a:pPr lvl="1"/>
            <a:r>
              <a:rPr lang="en-US" sz="1400" dirty="0"/>
              <a:t>Local Response </a:t>
            </a:r>
            <a:r>
              <a:rPr lang="en-US" sz="1400" dirty="0" err="1"/>
              <a:t>Normalisation</a:t>
            </a:r>
            <a:r>
              <a:rPr lang="en-US" sz="1400" dirty="0"/>
              <a:t> layer (nowadays, Batch Norm instead)</a:t>
            </a:r>
          </a:p>
          <a:p>
            <a:pPr lvl="1"/>
            <a:r>
              <a:rPr lang="en-US" sz="1400" dirty="0"/>
              <a:t>Overlapping Pooling</a:t>
            </a:r>
          </a:p>
          <a:p>
            <a:pPr lvl="1"/>
            <a:r>
              <a:rPr lang="en-US" sz="1400" dirty="0"/>
              <a:t>Heavy Data Augmentation</a:t>
            </a:r>
          </a:p>
          <a:p>
            <a:pPr lvl="1"/>
            <a:r>
              <a:rPr lang="en-US" sz="1400" dirty="0"/>
              <a:t>Dropout 0.5</a:t>
            </a:r>
          </a:p>
          <a:p>
            <a:pPr lvl="1"/>
            <a:r>
              <a:rPr lang="en-US" sz="1400" dirty="0"/>
              <a:t>Batch size: 128</a:t>
            </a:r>
          </a:p>
          <a:p>
            <a:pPr lvl="1"/>
            <a:r>
              <a:rPr lang="en-US" sz="1400" dirty="0"/>
              <a:t>SGD Momentum 0.9</a:t>
            </a:r>
          </a:p>
          <a:p>
            <a:pPr lvl="1"/>
            <a:r>
              <a:rPr lang="en-US" sz="1400" dirty="0"/>
              <a:t>Learning rate 1e-2, reduced by 10 manually when </a:t>
            </a:r>
            <a:r>
              <a:rPr lang="en-US" sz="1400" dirty="0" err="1"/>
              <a:t>val</a:t>
            </a:r>
            <a:r>
              <a:rPr lang="en-US" sz="1400" dirty="0"/>
              <a:t>-accuracy plateaus</a:t>
            </a:r>
          </a:p>
          <a:p>
            <a:pPr lvl="1"/>
            <a:r>
              <a:rPr lang="en-US" sz="1400" dirty="0"/>
              <a:t>L2 weight decay 5e-4</a:t>
            </a:r>
          </a:p>
          <a:p>
            <a:pPr lvl="1"/>
            <a:r>
              <a:rPr lang="en-US" sz="1400" dirty="0"/>
              <a:t>Initialize weights in each layer from a N(0, 0.01^2) distribution and bias of constant 1 (except layer 1, 3 constant 0) to provide </a:t>
            </a:r>
            <a:r>
              <a:rPr lang="en-US" sz="1400" dirty="0" err="1"/>
              <a:t>ReLUs</a:t>
            </a:r>
            <a:r>
              <a:rPr lang="en-US" sz="1400" dirty="0"/>
              <a:t> with positive input</a:t>
            </a:r>
          </a:p>
          <a:p>
            <a:pPr lvl="1"/>
            <a:r>
              <a:rPr lang="en-US" sz="1400" dirty="0"/>
              <a:t>Trained on GTX 580 GPU with only 3GB of memory. Network spread across 2 GPUs, half the neurons (feature maps) on each GPU. Took 5-6 days to train.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6/19/2020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5684C-59F1-490C-8A92-1E69BC5D3CF8}"/>
              </a:ext>
            </a:extLst>
          </p:cNvPr>
          <p:cNvSpPr txBox="1"/>
          <p:nvPr/>
        </p:nvSpPr>
        <p:spPr>
          <a:xfrm>
            <a:off x="1346199" y="5799666"/>
            <a:ext cx="18678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CS231n – </a:t>
            </a:r>
            <a:r>
              <a:rPr lang="en-US" sz="1050" dirty="0" err="1"/>
              <a:t>Standford</a:t>
            </a:r>
            <a:r>
              <a:rPr lang="en-US" sz="1050" dirty="0"/>
              <a:t> University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D8BE28-4C78-4A78-8F44-27B5A1580DBD}"/>
              </a:ext>
            </a:extLst>
          </p:cNvPr>
          <p:cNvSpPr/>
          <p:nvPr/>
        </p:nvSpPr>
        <p:spPr>
          <a:xfrm>
            <a:off x="1346199" y="603687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Alex et al - ImageNet Classification with Deep Convolutional Neural Networks, 2012</a:t>
            </a:r>
          </a:p>
        </p:txBody>
      </p:sp>
    </p:spTree>
    <p:extLst>
      <p:ext uri="{BB962C8B-B14F-4D97-AF65-F5344CB8AC3E}">
        <p14:creationId xmlns:p14="http://schemas.microsoft.com/office/powerpoint/2010/main" val="2977905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356817" y="1282271"/>
            <a:ext cx="5885722" cy="3593591"/>
          </a:xfrm>
        </p:spPr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(Rectified Linear Unit) Non-linearity</a:t>
            </a:r>
          </a:p>
          <a:p>
            <a:pPr lvl="1"/>
            <a:r>
              <a:rPr lang="en-US" dirty="0"/>
              <a:t>Faster training with gradient based optimizer</a:t>
            </a:r>
          </a:p>
          <a:p>
            <a:pPr lvl="1"/>
            <a:r>
              <a:rPr lang="en-US" dirty="0"/>
              <a:t>Faster feed-forward prediction</a:t>
            </a:r>
          </a:p>
          <a:p>
            <a:pPr lvl="1"/>
            <a:r>
              <a:rPr lang="en-US" dirty="0"/>
              <a:t>Reduce vanishing gradient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6/19/2020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D2FB7C-A032-4FC8-B59B-842A5754B53D}"/>
              </a:ext>
            </a:extLst>
          </p:cNvPr>
          <p:cNvSpPr/>
          <p:nvPr/>
        </p:nvSpPr>
        <p:spPr>
          <a:xfrm>
            <a:off x="1251678" y="600636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Alex et al - ImageNet Classification with Deep Convolutional Neural Networks, 2012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DDC82-6B5B-4C9B-B457-2119ED665EBA}"/>
              </a:ext>
            </a:extLst>
          </p:cNvPr>
          <p:cNvSpPr txBox="1"/>
          <p:nvPr/>
        </p:nvSpPr>
        <p:spPr>
          <a:xfrm>
            <a:off x="1524358" y="5334196"/>
            <a:ext cx="2775320" cy="333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gradient of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x?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95F956-9FAD-4B26-8D74-455340027F92}"/>
              </a:ext>
            </a:extLst>
          </p:cNvPr>
          <p:cNvSpPr/>
          <p:nvPr/>
        </p:nvSpPr>
        <p:spPr>
          <a:xfrm>
            <a:off x="4413229" y="5334195"/>
            <a:ext cx="1927610" cy="333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for x&gt;0 and 0 for x&lt;0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D4805C-6BDD-4763-B6B8-A82BA4D39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637" y="1282271"/>
            <a:ext cx="3119437" cy="25400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4CDC8B-F225-4776-89A7-EF387F5C7558}"/>
              </a:ext>
            </a:extLst>
          </p:cNvPr>
          <p:cNvSpPr/>
          <p:nvPr/>
        </p:nvSpPr>
        <p:spPr>
          <a:xfrm>
            <a:off x="6273799" y="4209730"/>
            <a:ext cx="5562600" cy="1156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four-layer convolutional neural network with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ReLU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(solid line) reaches a 25% training error rate on CIFAR-10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six times faster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than an equivalent network with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tanh neurons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(dashed line).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8AA4B-F6BC-4BD0-AAF7-DA6011F67B38}"/>
              </a:ext>
            </a:extLst>
          </p:cNvPr>
          <p:cNvGrpSpPr/>
          <p:nvPr/>
        </p:nvGrpSpPr>
        <p:grpSpPr>
          <a:xfrm>
            <a:off x="1272841" y="3045778"/>
            <a:ext cx="5286579" cy="1977517"/>
            <a:chOff x="1957570" y="2644809"/>
            <a:chExt cx="6312373" cy="21598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7ADA26-32F4-405A-BC58-F247BC99B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570" y="2644809"/>
              <a:ext cx="3249430" cy="21598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660C1C-A0A2-4A6F-A935-12086CD1D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49"/>
            <a:stretch/>
          </p:blipFill>
          <p:spPr>
            <a:xfrm>
              <a:off x="5208027" y="2644809"/>
              <a:ext cx="3061916" cy="2159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12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902593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7" y="1129870"/>
            <a:ext cx="10491589" cy="198598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Dropout regularization technique</a:t>
            </a:r>
          </a:p>
          <a:p>
            <a:pPr lvl="1"/>
            <a:r>
              <a:rPr lang="en-US" dirty="0"/>
              <a:t>In each forward pass of training time, randomly set some neurons to zero</a:t>
            </a:r>
          </a:p>
          <a:p>
            <a:pPr lvl="1"/>
            <a:r>
              <a:rPr lang="en-US" dirty="0"/>
              <a:t>Probability of dropping is a </a:t>
            </a:r>
            <a:r>
              <a:rPr lang="en-US" dirty="0" err="1"/>
              <a:t>hyperparameter</a:t>
            </a:r>
            <a:r>
              <a:rPr lang="en-US" dirty="0"/>
              <a:t>; 0.5 is common</a:t>
            </a:r>
          </a:p>
          <a:p>
            <a:pPr lvl="1"/>
            <a:r>
              <a:rPr lang="en-US" dirty="0"/>
              <a:t>Use all neurons in test time but multiply their output by dropping probability</a:t>
            </a:r>
          </a:p>
          <a:p>
            <a:pPr lvl="1"/>
            <a:r>
              <a:rPr lang="en-US" dirty="0"/>
              <a:t>Roughly double the number of iterations require to converge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6/19/2020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D2FB7C-A032-4FC8-B59B-842A5754B53D}"/>
              </a:ext>
            </a:extLst>
          </p:cNvPr>
          <p:cNvSpPr/>
          <p:nvPr/>
        </p:nvSpPr>
        <p:spPr>
          <a:xfrm>
            <a:off x="1268610" y="580636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Alex et al - ImageNet Classification with Deep Convolutional Neural Networks, 2012</a:t>
            </a:r>
          </a:p>
          <a:p>
            <a:r>
              <a:rPr lang="en-US" sz="1000" dirty="0"/>
              <a:t>CS231n Stanford University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48" y="3115859"/>
            <a:ext cx="5022452" cy="2641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1268610" y="3366613"/>
            <a:ext cx="4310923" cy="192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Dropout like training a large ensemble of models that share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binary mask (1-0 mask for a layer) is one model	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FC layer with 4096 units has 2^4096 ~ 10^1233 possible masks! Only ~ 10^82 atoms in the universe...</a:t>
            </a:r>
          </a:p>
        </p:txBody>
      </p:sp>
    </p:spTree>
    <p:extLst>
      <p:ext uri="{BB962C8B-B14F-4D97-AF65-F5344CB8AC3E}">
        <p14:creationId xmlns:p14="http://schemas.microsoft.com/office/powerpoint/2010/main" val="229639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299204"/>
            <a:ext cx="10178322" cy="3593591"/>
          </a:xfrm>
        </p:spPr>
        <p:txBody>
          <a:bodyPr/>
          <a:lstStyle/>
          <a:p>
            <a:r>
              <a:rPr lang="en-US" b="1" dirty="0"/>
              <a:t>Data Augmentation</a:t>
            </a:r>
          </a:p>
          <a:p>
            <a:pPr lvl="1"/>
            <a:r>
              <a:rPr lang="en-US" b="1" dirty="0"/>
              <a:t>Image translations: </a:t>
            </a:r>
            <a:r>
              <a:rPr lang="en-US" dirty="0"/>
              <a:t>extract tin random 224x224 patches from the 256x256 images and training on these extracted patches. This </a:t>
            </a:r>
            <a:r>
              <a:rPr lang="en-US" b="1" dirty="0"/>
              <a:t>increases the size of the training set by a factor of 2048</a:t>
            </a:r>
            <a:r>
              <a:rPr lang="en-US" dirty="0"/>
              <a:t>, though the resulting training examples are highly interdependent.</a:t>
            </a:r>
          </a:p>
          <a:p>
            <a:pPr lvl="1"/>
            <a:r>
              <a:rPr lang="en-US" b="1" dirty="0"/>
              <a:t>Image reflections</a:t>
            </a:r>
            <a:r>
              <a:rPr lang="en-US" dirty="0"/>
              <a:t>: horizontally flip the extracted of previous step.</a:t>
            </a:r>
          </a:p>
          <a:p>
            <a:pPr lvl="1"/>
            <a:r>
              <a:rPr lang="en-US" dirty="0"/>
              <a:t>This is the reason why the network input are 224x224x3 dims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6/19/2020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29FD6-9118-4F63-9D60-850A9F1C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811" y="3734574"/>
            <a:ext cx="1535094" cy="23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B6343E-2F32-4F34-96A7-5D1B37EDFFEC}"/>
              </a:ext>
            </a:extLst>
          </p:cNvPr>
          <p:cNvSpPr txBox="1"/>
          <p:nvPr/>
        </p:nvSpPr>
        <p:spPr>
          <a:xfrm>
            <a:off x="2501900" y="6186084"/>
            <a:ext cx="1540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Extract 224x224 patches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35D16-6F22-4285-B20A-4878D6B52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90" y="3734575"/>
            <a:ext cx="4278710" cy="2331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91405A-63BD-44EA-B65D-7E267A8893B4}"/>
              </a:ext>
            </a:extLst>
          </p:cNvPr>
          <p:cNvSpPr txBox="1"/>
          <p:nvPr/>
        </p:nvSpPr>
        <p:spPr>
          <a:xfrm>
            <a:off x="7382933" y="6186084"/>
            <a:ext cx="1540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Horizontally flips</a:t>
            </a:r>
          </a:p>
        </p:txBody>
      </p:sp>
    </p:spTree>
    <p:extLst>
      <p:ext uri="{BB962C8B-B14F-4D97-AF65-F5344CB8AC3E}">
        <p14:creationId xmlns:p14="http://schemas.microsoft.com/office/powerpoint/2010/main" val="1859348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7" y="1299204"/>
            <a:ext cx="5563989" cy="1200843"/>
          </a:xfrm>
        </p:spPr>
        <p:txBody>
          <a:bodyPr/>
          <a:lstStyle/>
          <a:p>
            <a:r>
              <a:rPr lang="en-US" b="1" dirty="0"/>
              <a:t>Data Augmentation</a:t>
            </a:r>
          </a:p>
          <a:p>
            <a:pPr lvl="1"/>
            <a:r>
              <a:rPr lang="en-US" b="1" dirty="0"/>
              <a:t>Color offset: </a:t>
            </a:r>
            <a:r>
              <a:rPr lang="en-US" dirty="0"/>
              <a:t>randomly offset RGB channels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6/19/2020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6343E-2F32-4F34-96A7-5D1B37EDFFEC}"/>
              </a:ext>
            </a:extLst>
          </p:cNvPr>
          <p:cNvSpPr txBox="1"/>
          <p:nvPr/>
        </p:nvSpPr>
        <p:spPr>
          <a:xfrm>
            <a:off x="2616200" y="5304880"/>
            <a:ext cx="208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Randomize contrast and brightness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3E18F-F133-47FE-B6A6-D246B0FE0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2640401"/>
            <a:ext cx="4381500" cy="2524125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AC2BA9E3-5062-4A9B-9E50-417814B187E9}"/>
              </a:ext>
            </a:extLst>
          </p:cNvPr>
          <p:cNvSpPr txBox="1">
            <a:spLocks/>
          </p:cNvSpPr>
          <p:nvPr/>
        </p:nvSpPr>
        <p:spPr>
          <a:xfrm>
            <a:off x="6484077" y="1299204"/>
            <a:ext cx="5563989" cy="20939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Take away: to do Data augmentation, we can random mix/combine: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Stretching</a:t>
            </a:r>
          </a:p>
          <a:p>
            <a:pPr lvl="1"/>
            <a:r>
              <a:rPr lang="en-US" dirty="0"/>
              <a:t>Shearing</a:t>
            </a:r>
          </a:p>
          <a:p>
            <a:pPr lvl="1"/>
            <a:r>
              <a:rPr lang="en-US" dirty="0"/>
              <a:t>Lens distortions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A8E15-4AC9-4384-855B-8D0CFD489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7" y="3465596"/>
            <a:ext cx="4854517" cy="23464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CAE021-ABA5-4353-AE3D-0B54C2B86F9C}"/>
              </a:ext>
            </a:extLst>
          </p:cNvPr>
          <p:cNvSpPr txBox="1"/>
          <p:nvPr/>
        </p:nvSpPr>
        <p:spPr>
          <a:xfrm>
            <a:off x="8051800" y="5963193"/>
            <a:ext cx="208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Automatic Data Augmentation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3DAF8-CD2B-4AA4-A2A1-BB45CB01D621}"/>
              </a:ext>
            </a:extLst>
          </p:cNvPr>
          <p:cNvSpPr/>
          <p:nvPr/>
        </p:nvSpPr>
        <p:spPr>
          <a:xfrm>
            <a:off x="1099596" y="5793221"/>
            <a:ext cx="524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scheme reduces the top-1 error rate by over 1%.</a:t>
            </a:r>
          </a:p>
        </p:txBody>
      </p:sp>
    </p:spTree>
    <p:extLst>
      <p:ext uri="{BB962C8B-B14F-4D97-AF65-F5344CB8AC3E}">
        <p14:creationId xmlns:p14="http://schemas.microsoft.com/office/powerpoint/2010/main" val="384850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00274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099666"/>
            <a:ext cx="10178322" cy="4709710"/>
          </a:xfrm>
        </p:spPr>
        <p:txBody>
          <a:bodyPr/>
          <a:lstStyle/>
          <a:p>
            <a:r>
              <a:rPr lang="en-US" b="1" dirty="0">
                <a:hlinkClick r:id="rId2"/>
              </a:rPr>
              <a:t>Implementation</a:t>
            </a:r>
            <a:r>
              <a:rPr lang="en-US" b="1" dirty="0"/>
              <a:t> and results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6/19/2020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085849" y="6029883"/>
            <a:ext cx="5705475" cy="345796"/>
          </a:xfrm>
        </p:spPr>
        <p:txBody>
          <a:bodyPr/>
          <a:lstStyle/>
          <a:p>
            <a:r>
              <a:rPr lang="en-US" dirty="0"/>
              <a:t>Alex et al - ImageNet Classification with Deep Convolutional Neural Networks, 2012 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A3D65-5D02-4021-8CB3-E28FB1BB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864" y="190506"/>
            <a:ext cx="3862136" cy="6012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328533-CD1A-4076-A1F2-59BC80C04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23" y="1690656"/>
            <a:ext cx="3169014" cy="1716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64B1A8-FE2E-48C8-A7B6-C34EF966A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122" y="3361190"/>
            <a:ext cx="5166954" cy="253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80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00274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299204"/>
            <a:ext cx="10178322" cy="4709710"/>
          </a:xfrm>
        </p:spPr>
        <p:txBody>
          <a:bodyPr/>
          <a:lstStyle/>
          <a:p>
            <a:r>
              <a:rPr lang="en-US" b="1" dirty="0"/>
              <a:t>Discussion</a:t>
            </a:r>
          </a:p>
          <a:p>
            <a:pPr lvl="1"/>
            <a:r>
              <a:rPr lang="en-US" dirty="0"/>
              <a:t>First CNN model winner, outperformed all the prior competitors.</a:t>
            </a:r>
          </a:p>
          <a:p>
            <a:pPr lvl="1"/>
            <a:r>
              <a:rPr lang="en-US" dirty="0"/>
              <a:t>Break the “mindset” that “hand worked” feature extractor </a:t>
            </a:r>
            <a:r>
              <a:rPr lang="en-US" dirty="0" err="1"/>
              <a:t>e.g</a:t>
            </a:r>
            <a:r>
              <a:rPr lang="en-US" dirty="0"/>
              <a:t> HOG, SHIFT, SURF better than automatically learning CNN filter. Efficient </a:t>
            </a:r>
            <a:r>
              <a:rPr lang="en-US" dirty="0" err="1"/>
              <a:t>ReLU</a:t>
            </a:r>
            <a:r>
              <a:rPr lang="en-US" dirty="0"/>
              <a:t> activation function</a:t>
            </a:r>
          </a:p>
          <a:p>
            <a:pPr lvl="1"/>
            <a:r>
              <a:rPr lang="en-US" dirty="0"/>
              <a:t>Perform </a:t>
            </a:r>
            <a:r>
              <a:rPr lang="en-US" dirty="0" err="1"/>
              <a:t>sota</a:t>
            </a:r>
            <a:r>
              <a:rPr lang="en-US" dirty="0"/>
              <a:t> overfitting reduce methods in a single model:</a:t>
            </a:r>
          </a:p>
          <a:p>
            <a:pPr lvl="2"/>
            <a:r>
              <a:rPr lang="en-US" dirty="0"/>
              <a:t>Data Augmentation method can reduce overfitting, allow using more complicated model</a:t>
            </a:r>
          </a:p>
          <a:p>
            <a:pPr lvl="2"/>
            <a:r>
              <a:rPr lang="en-US" dirty="0"/>
              <a:t>Efficient Dropout regularization layer</a:t>
            </a:r>
          </a:p>
          <a:p>
            <a:pPr lvl="1"/>
            <a:r>
              <a:rPr lang="en-US" dirty="0"/>
              <a:t>Show that large, deep convolutional neural network is capable of achieving record-breaking results on a highly challenging dataset using purely supervised learning</a:t>
            </a:r>
          </a:p>
          <a:p>
            <a:pPr lvl="1"/>
            <a:r>
              <a:rPr lang="en-US" dirty="0"/>
              <a:t>Blow up the application of Deep Learning and CNN architectures in Computer Vision tasks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6/19/2020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85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3593591"/>
          </a:xfrm>
        </p:spPr>
        <p:txBody>
          <a:bodyPr/>
          <a:lstStyle/>
          <a:p>
            <a:r>
              <a:rPr lang="en-US" dirty="0" err="1"/>
              <a:t>Simonyan</a:t>
            </a:r>
            <a:r>
              <a:rPr lang="en-US" dirty="0"/>
              <a:t> and Zisserman, 2014</a:t>
            </a:r>
          </a:p>
          <a:p>
            <a:r>
              <a:rPr lang="en-US" dirty="0"/>
              <a:t>The expansion of </a:t>
            </a:r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84A0D-AE0D-4A8D-813B-FEF457B7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49" y="535946"/>
            <a:ext cx="4819649" cy="55758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D8CDE-FA9F-4A68-833D-C083D973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846043"/>
            <a:ext cx="4819649" cy="326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69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3593591"/>
          </a:xfrm>
        </p:spPr>
        <p:txBody>
          <a:bodyPr/>
          <a:lstStyle/>
          <a:p>
            <a:r>
              <a:rPr lang="en-US" b="1" dirty="0"/>
              <a:t>Why use smaller filter?</a:t>
            </a:r>
          </a:p>
          <a:p>
            <a:r>
              <a:rPr lang="en-US" dirty="0"/>
              <a:t>Stack of three 3x3 conv (stride 1) layers has same </a:t>
            </a:r>
            <a:r>
              <a:rPr lang="en-US" b="1" dirty="0"/>
              <a:t>effective receptive field</a:t>
            </a:r>
            <a:r>
              <a:rPr lang="en-US" dirty="0"/>
              <a:t> as one 7x7 conv layer</a:t>
            </a:r>
          </a:p>
          <a:p>
            <a:r>
              <a:rPr lang="en-US" dirty="0"/>
              <a:t>But deeper -&gt; more non-linearities; And fewer params 3x(3x3xC) &lt; 7x7xC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BDAB4-0378-413A-B104-D8F96204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973378"/>
            <a:ext cx="69342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9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E715-48DC-4611-9A61-B9BD536A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29948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C550-3E3F-4C03-86A8-7D39473FB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12333"/>
            <a:ext cx="10178322" cy="4567259"/>
          </a:xfrm>
        </p:spPr>
        <p:txBody>
          <a:bodyPr/>
          <a:lstStyle/>
          <a:p>
            <a:r>
              <a:rPr lang="en-US" dirty="0"/>
              <a:t>ImageNet dataset</a:t>
            </a:r>
          </a:p>
          <a:p>
            <a:r>
              <a:rPr lang="en-US" dirty="0"/>
              <a:t>ImageNet Challenge</a:t>
            </a:r>
          </a:p>
          <a:p>
            <a:r>
              <a:rPr lang="en-US" dirty="0"/>
              <a:t>Vanilla CNN – the first CNN based winner</a:t>
            </a:r>
          </a:p>
          <a:p>
            <a:r>
              <a:rPr lang="en-US" dirty="0"/>
              <a:t>Inception Net</a:t>
            </a:r>
          </a:p>
          <a:p>
            <a:r>
              <a:rPr lang="en-US" dirty="0"/>
              <a:t>Residual Net</a:t>
            </a:r>
          </a:p>
          <a:p>
            <a:r>
              <a:rPr lang="en-US" dirty="0"/>
              <a:t>Inception - Residual Net</a:t>
            </a:r>
          </a:p>
          <a:p>
            <a:r>
              <a:rPr lang="en-US" dirty="0" err="1"/>
              <a:t>DenseNet</a:t>
            </a:r>
            <a:endParaRPr lang="en-US" dirty="0"/>
          </a:p>
          <a:p>
            <a:r>
              <a:rPr lang="en-US" dirty="0" err="1"/>
              <a:t>MobileNet</a:t>
            </a:r>
            <a:endParaRPr lang="en-US" dirty="0"/>
          </a:p>
          <a:p>
            <a:r>
              <a:rPr lang="en-US" dirty="0" err="1"/>
              <a:t>EfficientNet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D880C-6F33-4F07-BD23-01F41A379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ED6B1-30F9-452E-B14D-3A1F427C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53497-FF0A-4F4B-ACF2-9F25F98B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2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446034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Details Configuration and novel features</a:t>
            </a:r>
          </a:p>
          <a:p>
            <a:pPr lvl="1"/>
            <a:r>
              <a:rPr lang="en-US" dirty="0"/>
              <a:t>Conv block with smaller filter (3x3) produce more non-linearities, extract features better and less params (than Alex net Conv layer)</a:t>
            </a:r>
          </a:p>
          <a:p>
            <a:pPr lvl="1"/>
            <a:r>
              <a:rPr lang="en-US" dirty="0"/>
              <a:t>Deeper network: 16-19 layers with 5 Conv block consist of 13 conv layers (</a:t>
            </a:r>
            <a:r>
              <a:rPr lang="en-US" dirty="0" err="1"/>
              <a:t>AlexNet</a:t>
            </a:r>
            <a:r>
              <a:rPr lang="en-US" dirty="0"/>
              <a:t> have 8 layers with 3 Conv block)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activation function from </a:t>
            </a:r>
            <a:r>
              <a:rPr lang="en-US" dirty="0" err="1"/>
              <a:t>AlexNet</a:t>
            </a:r>
            <a:endParaRPr lang="en-US" dirty="0"/>
          </a:p>
          <a:p>
            <a:pPr lvl="1"/>
            <a:r>
              <a:rPr lang="en-US" dirty="0"/>
              <a:t>No Local Response </a:t>
            </a:r>
            <a:r>
              <a:rPr lang="en-US" dirty="0" err="1"/>
              <a:t>Normalisation</a:t>
            </a:r>
            <a:r>
              <a:rPr lang="en-US" dirty="0"/>
              <a:t> (LRN) </a:t>
            </a:r>
          </a:p>
          <a:p>
            <a:pPr lvl="1"/>
            <a:r>
              <a:rPr lang="en-US" dirty="0"/>
              <a:t>One of the biggest (number of params) network</a:t>
            </a:r>
          </a:p>
          <a:p>
            <a:pPr lvl="1"/>
            <a:r>
              <a:rPr lang="en-US" dirty="0"/>
              <a:t>19 layers version produce slightly better results</a:t>
            </a:r>
          </a:p>
          <a:p>
            <a:pPr lvl="1"/>
            <a:r>
              <a:rPr lang="en-US" dirty="0"/>
              <a:t>Similar training procedure as Alex in 2012</a:t>
            </a:r>
          </a:p>
          <a:p>
            <a:pPr lvl="1"/>
            <a:r>
              <a:rPr lang="en-US" dirty="0"/>
              <a:t>Shaping a common architecture: deeper network with multi Conv block - [Conv+ ~ Max Pooling]+</a:t>
            </a:r>
          </a:p>
          <a:p>
            <a:pPr lvl="1"/>
            <a:r>
              <a:rPr lang="en-US" dirty="0"/>
              <a:t>Consolidate the theory of deeper network can perform better results on the same dataset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04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7947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6/19/2020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21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989438"/>
            <a:ext cx="4850854" cy="1898468"/>
          </a:xfrm>
        </p:spPr>
        <p:txBody>
          <a:bodyPr>
            <a:normAutofit/>
          </a:bodyPr>
          <a:lstStyle/>
          <a:p>
            <a:r>
              <a:rPr lang="en-US" dirty="0"/>
              <a:t>Where is the heavy part?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D2F60-1228-4B7E-98DB-1DDD49240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495418"/>
            <a:ext cx="8982075" cy="4723265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8D1033EB-63F2-4AB1-979A-BCC05836B6C2}"/>
              </a:ext>
            </a:extLst>
          </p:cNvPr>
          <p:cNvSpPr txBox="1">
            <a:spLocks/>
          </p:cNvSpPr>
          <p:nvPr/>
        </p:nvSpPr>
        <p:spPr>
          <a:xfrm>
            <a:off x="6340839" y="816540"/>
            <a:ext cx="5705475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Slides taken from CS231n –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24602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6/19/2020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22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5" y="1284023"/>
            <a:ext cx="5705191" cy="1898468"/>
          </a:xfrm>
        </p:spPr>
        <p:txBody>
          <a:bodyPr>
            <a:normAutofit/>
          </a:bodyPr>
          <a:lstStyle/>
          <a:p>
            <a:r>
              <a:rPr lang="en-US" b="1" dirty="0">
                <a:hlinkClick r:id="rId3"/>
              </a:rPr>
              <a:t>Implementation</a:t>
            </a:r>
            <a:r>
              <a:rPr lang="en-US" b="1" dirty="0"/>
              <a:t> and results</a:t>
            </a:r>
          </a:p>
          <a:p>
            <a:pPr lvl="1"/>
            <a:r>
              <a:rPr lang="en-US" sz="1600" dirty="0"/>
              <a:t>ILSVRC’2014 2nd in classification, 1st in localization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07C04-6BA0-44C9-9172-968FE0251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034" y="0"/>
            <a:ext cx="383658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138CF-436E-4765-89CE-00BC196B1955}"/>
              </a:ext>
            </a:extLst>
          </p:cNvPr>
          <p:cNvSpPr/>
          <p:nvPr/>
        </p:nvSpPr>
        <p:spPr>
          <a:xfrm>
            <a:off x="1192243" y="5072076"/>
            <a:ext cx="5692713" cy="13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VGG-16 achieved the top-5 error rate of 8.1% on ImageNet compared to 16.4% achieved by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AlexNet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Even better accuracy with the VGG-19 where it was able to achieve a top-5 error rate of ~ 7.3%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669B9-A795-4E91-B8BA-5AF348B65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157" y="2216601"/>
            <a:ext cx="6003877" cy="271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0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80655"/>
          </a:xfrm>
        </p:spPr>
        <p:txBody>
          <a:bodyPr/>
          <a:lstStyle/>
          <a:p>
            <a:r>
              <a:rPr lang="en-US" dirty="0"/>
              <a:t>Vanilla </a:t>
            </a:r>
            <a:r>
              <a:rPr lang="en-US" dirty="0" err="1"/>
              <a:t>cnn</a:t>
            </a:r>
            <a:r>
              <a:rPr lang="en-US" dirty="0"/>
              <a:t> architecture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6/19/2020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23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1284022"/>
            <a:ext cx="9695176" cy="4373828"/>
          </a:xfrm>
        </p:spPr>
        <p:txBody>
          <a:bodyPr>
            <a:noAutofit/>
          </a:bodyPr>
          <a:lstStyle/>
          <a:p>
            <a:r>
              <a:rPr lang="en-US" sz="1800" b="1" dirty="0"/>
              <a:t>Conclusion</a:t>
            </a:r>
          </a:p>
          <a:p>
            <a:pPr lvl="1"/>
            <a:r>
              <a:rPr lang="en-US" sz="1600" dirty="0"/>
              <a:t>Deep Vanilla CNN can perform better results than traditional features extracting </a:t>
            </a:r>
            <a:r>
              <a:rPr lang="en-US" sz="1600" dirty="0" err="1"/>
              <a:t>e.g</a:t>
            </a:r>
            <a:r>
              <a:rPr lang="en-US" sz="1600" dirty="0"/>
              <a:t> SIFT, SURF, HOG…</a:t>
            </a:r>
          </a:p>
          <a:p>
            <a:pPr lvl="1"/>
            <a:r>
              <a:rPr lang="en-US" sz="1600" dirty="0"/>
              <a:t>Deeper network tend to perform better results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continuous Conv block with smaller filter</a:t>
            </a:r>
            <a:r>
              <a:rPr lang="en-US" sz="1600" dirty="0"/>
              <a:t> instead of single layer with large filter not only give better performance but also higher results (because of more non-linearities)</a:t>
            </a:r>
          </a:p>
          <a:p>
            <a:pPr lvl="1"/>
            <a:r>
              <a:rPr lang="en-US" sz="1600" b="1" dirty="0" err="1"/>
              <a:t>ReLU</a:t>
            </a:r>
            <a:r>
              <a:rPr lang="en-US" sz="1600" b="1" dirty="0"/>
              <a:t> </a:t>
            </a:r>
            <a:r>
              <a:rPr lang="en-US" sz="1600" dirty="0"/>
              <a:t>activation instead of Sigmoid, Tanh for faster training and prediction</a:t>
            </a:r>
          </a:p>
          <a:p>
            <a:pPr lvl="1"/>
            <a:r>
              <a:rPr lang="en-US" sz="1600" b="1" dirty="0"/>
              <a:t>Dropout regularization and Data Augmentation </a:t>
            </a:r>
            <a:r>
              <a:rPr lang="en-US" sz="1600" dirty="0"/>
              <a:t>can reduce overfitting, give us the ability to build larger network</a:t>
            </a:r>
          </a:p>
          <a:p>
            <a:pPr lvl="1"/>
            <a:r>
              <a:rPr lang="en-US" sz="1600" dirty="0"/>
              <a:t>Ensemble technique produce more general network and better results</a:t>
            </a:r>
          </a:p>
          <a:p>
            <a:pPr lvl="1"/>
            <a:r>
              <a:rPr lang="en-US" sz="1600" i="1" dirty="0"/>
              <a:t>But, the number of params still increasing?</a:t>
            </a:r>
          </a:p>
          <a:p>
            <a:pPr lvl="1"/>
            <a:r>
              <a:rPr lang="en-US" sz="1600" dirty="0"/>
              <a:t>The final FC layer seems extreme heavy, dramatically increase network’s params, put model to the risk of overfitting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BB55122-F851-4599-91A8-74BD20973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68" y="2686050"/>
            <a:ext cx="5146286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6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870852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76477"/>
            <a:ext cx="4958492" cy="3593591"/>
          </a:xfrm>
        </p:spPr>
        <p:txBody>
          <a:bodyPr>
            <a:normAutofit/>
          </a:bodyPr>
          <a:lstStyle/>
          <a:p>
            <a:r>
              <a:rPr lang="en-US" sz="1600" b="1" dirty="0"/>
              <a:t>Which kernel size should be use for each Conv layer?</a:t>
            </a:r>
          </a:p>
          <a:p>
            <a:r>
              <a:rPr lang="en-US" sz="1600" dirty="0"/>
              <a:t>Inception module with parallel kernel</a:t>
            </a:r>
          </a:p>
          <a:p>
            <a:pPr lvl="1"/>
            <a:r>
              <a:rPr lang="en-US" sz="1400" dirty="0"/>
              <a:t>Multiple kernel: 1x1, 3x3, 5x5</a:t>
            </a:r>
          </a:p>
          <a:p>
            <a:pPr lvl="1"/>
            <a:r>
              <a:rPr lang="en-US" sz="1400" dirty="0"/>
              <a:t>Max pooling</a:t>
            </a:r>
          </a:p>
          <a:p>
            <a:pPr lvl="1"/>
            <a:r>
              <a:rPr lang="en-US" sz="1400" dirty="0"/>
              <a:t>Output: Depth wise concatenation of these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40" y="1957799"/>
            <a:ext cx="5032057" cy="3088439"/>
          </a:xfrm>
          <a:prstGeom prst="rect">
            <a:avLst/>
          </a:prstGeom>
        </p:spPr>
      </p:pic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DC737298-9BEE-42BD-9B03-094B7A7F0BE3}"/>
              </a:ext>
            </a:extLst>
          </p:cNvPr>
          <p:cNvSpPr txBox="1">
            <a:spLocks/>
          </p:cNvSpPr>
          <p:nvPr/>
        </p:nvSpPr>
        <p:spPr>
          <a:xfrm>
            <a:off x="1299433" y="5918187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Szegedy</a:t>
            </a:r>
            <a:r>
              <a:rPr lang="en-US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700510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9433" y="1180432"/>
            <a:ext cx="5146265" cy="3593591"/>
          </a:xfrm>
        </p:spPr>
        <p:txBody>
          <a:bodyPr>
            <a:normAutofit/>
          </a:bodyPr>
          <a:lstStyle/>
          <a:p>
            <a:r>
              <a:rPr lang="en-US" sz="1800" dirty="0"/>
              <a:t>What is problem with this architecture?</a:t>
            </a:r>
          </a:p>
          <a:p>
            <a:pPr lvl="1"/>
            <a:r>
              <a:rPr lang="en-US" sz="1600" dirty="0"/>
              <a:t>Pooling layer also preserves feature depth, which means total depth after concatenation can only grow at every layer!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904B24-1349-4CCE-9214-173BEC07D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571" y="2745810"/>
            <a:ext cx="5032057" cy="2993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97874-ADCC-4F35-86CD-2B17CD24B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0" y="1794383"/>
            <a:ext cx="3812812" cy="326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54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9433" y="1180432"/>
            <a:ext cx="5146265" cy="3593591"/>
          </a:xfrm>
        </p:spPr>
        <p:txBody>
          <a:bodyPr>
            <a:normAutofit/>
          </a:bodyPr>
          <a:lstStyle/>
          <a:p>
            <a:r>
              <a:rPr lang="en-US" sz="1800" dirty="0"/>
              <a:t>Solution: Use bottleneck (1x1) convolutions layer to reduce feature channel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7ACAEA-CB34-4C3C-86C1-33DA83729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50" y="502394"/>
            <a:ext cx="4368650" cy="2018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744289-EE9B-4584-91EE-EF9800A26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91" y="3962172"/>
            <a:ext cx="2833060" cy="161625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B9B3B78-1163-4CAC-A977-36BF0BC08B2D}"/>
              </a:ext>
            </a:extLst>
          </p:cNvPr>
          <p:cNvSpPr txBox="1">
            <a:spLocks/>
          </p:cNvSpPr>
          <p:nvPr/>
        </p:nvSpPr>
        <p:spPr>
          <a:xfrm>
            <a:off x="6356126" y="2700544"/>
            <a:ext cx="5358896" cy="96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Alternatively, interpret it as applying the same FC layer on each input pixel -&gt; same as </a:t>
            </a:r>
            <a:r>
              <a:rPr lang="en-US" sz="1600" dirty="0">
                <a:hlinkClick r:id="rId5"/>
              </a:rPr>
              <a:t>Network In Network</a:t>
            </a:r>
            <a:r>
              <a:rPr lang="en-US" sz="1600" dirty="0"/>
              <a:t>, Min Lin et 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4434F8-BD1B-4CB8-B658-083566685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0344" y="3965894"/>
            <a:ext cx="2205037" cy="16162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F64813-A6B7-49B1-9954-AFFCE79ADB17}"/>
              </a:ext>
            </a:extLst>
          </p:cNvPr>
          <p:cNvSpPr txBox="1"/>
          <p:nvPr/>
        </p:nvSpPr>
        <p:spPr>
          <a:xfrm>
            <a:off x="8950344" y="5799686"/>
            <a:ext cx="2381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MLPConv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Layer - Lin et al, 2014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F852C4-C46E-4573-B778-3860164DFCCB}"/>
              </a:ext>
            </a:extLst>
          </p:cNvPr>
          <p:cNvSpPr txBox="1"/>
          <p:nvPr/>
        </p:nvSpPr>
        <p:spPr>
          <a:xfrm>
            <a:off x="1251678" y="5938185"/>
            <a:ext cx="2381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CS231n – Stanford University, 2020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929A62-A2CD-4E53-8186-9F9FE75C8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015" y="2270082"/>
            <a:ext cx="44767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22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217774"/>
            <a:ext cx="10178323" cy="1501807"/>
          </a:xfrm>
        </p:spPr>
        <p:txBody>
          <a:bodyPr>
            <a:normAutofit/>
          </a:bodyPr>
          <a:lstStyle/>
          <a:p>
            <a:r>
              <a:rPr lang="en-US" sz="1600" b="1" dirty="0"/>
              <a:t>Global Average Pooling (GAP) layer</a:t>
            </a: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27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9E114B-87DC-4C45-BBF3-0FB5F1F558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77" y="2794355"/>
            <a:ext cx="5649694" cy="33909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8C4D3D-A4EF-4E6B-9B66-04EB30DB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00" y="214998"/>
            <a:ext cx="6395526" cy="36099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F669A2-3C02-43B2-9A3C-9291752E37E7}"/>
              </a:ext>
            </a:extLst>
          </p:cNvPr>
          <p:cNvSpPr/>
          <p:nvPr/>
        </p:nvSpPr>
        <p:spPr>
          <a:xfrm>
            <a:off x="6939471" y="4315496"/>
            <a:ext cx="45815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GAP layers reduce each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h×w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feature map to a single number by simply taking the average of all values in each slice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The GAP layer then followed by one densely connected layer with 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softmax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activation function that yields the predicted object classes.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1A9701-BD38-4F63-A7B5-8CCAE904D8EB}"/>
              </a:ext>
            </a:extLst>
          </p:cNvPr>
          <p:cNvSpPr/>
          <p:nvPr/>
        </p:nvSpPr>
        <p:spPr>
          <a:xfrm>
            <a:off x="1432652" y="1821981"/>
            <a:ext cx="36018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Adding an 7x7 average pooling improved the top-1 accuracy by about 0.6%</a:t>
            </a:r>
          </a:p>
        </p:txBody>
      </p:sp>
    </p:spTree>
    <p:extLst>
      <p:ext uri="{BB962C8B-B14F-4D97-AF65-F5344CB8AC3E}">
        <p14:creationId xmlns:p14="http://schemas.microsoft.com/office/powerpoint/2010/main" val="2531012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103474"/>
            <a:ext cx="10178323" cy="1501807"/>
          </a:xfrm>
        </p:spPr>
        <p:txBody>
          <a:bodyPr>
            <a:normAutofit/>
          </a:bodyPr>
          <a:lstStyle/>
          <a:p>
            <a:r>
              <a:rPr lang="en-US" sz="1600" b="1" dirty="0"/>
              <a:t>Inception-v1</a:t>
            </a:r>
            <a:r>
              <a:rPr lang="en-US" sz="1600" dirty="0"/>
              <a:t>: 9 Inception modules with 22 layers</a:t>
            </a:r>
          </a:p>
          <a:p>
            <a:r>
              <a:rPr lang="en-US" sz="1600" dirty="0"/>
              <a:t>Stacked Inception module with Max Pooling layer between</a:t>
            </a:r>
          </a:p>
          <a:p>
            <a:r>
              <a:rPr lang="en-US" sz="1600" dirty="0"/>
              <a:t>Only </a:t>
            </a:r>
            <a:r>
              <a:rPr lang="en-US" sz="1600" b="1" dirty="0"/>
              <a:t>5 millions params</a:t>
            </a:r>
            <a:r>
              <a:rPr lang="en-US" sz="1600" dirty="0"/>
              <a:t>, 27x less than VGG-16</a:t>
            </a:r>
          </a:p>
          <a:p>
            <a:r>
              <a:rPr lang="en-US" sz="1600" dirty="0"/>
              <a:t>Only FC-1000 to output classes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30FAC-3DCA-4F0E-AE53-BBBB7DAAB5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83" y="131888"/>
            <a:ext cx="3561539" cy="3121436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C2AF7E16-0672-4F00-A557-801B725FD738}"/>
              </a:ext>
            </a:extLst>
          </p:cNvPr>
          <p:cNvGrpSpPr/>
          <p:nvPr/>
        </p:nvGrpSpPr>
        <p:grpSpPr>
          <a:xfrm>
            <a:off x="1139129" y="3378560"/>
            <a:ext cx="9662222" cy="3360280"/>
            <a:chOff x="1139129" y="3378560"/>
            <a:chExt cx="9662222" cy="3360280"/>
          </a:xfrm>
        </p:grpSpPr>
        <p:grpSp>
          <p:nvGrpSpPr>
            <p:cNvPr id="14" name="Group 13"/>
            <p:cNvGrpSpPr/>
            <p:nvPr/>
          </p:nvGrpSpPr>
          <p:grpSpPr>
            <a:xfrm>
              <a:off x="2211917" y="3378560"/>
              <a:ext cx="8589434" cy="3031461"/>
              <a:chOff x="1041539" y="3196871"/>
              <a:chExt cx="9478416" cy="412328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387"/>
              <a:stretch/>
            </p:blipFill>
            <p:spPr>
              <a:xfrm>
                <a:off x="1041539" y="3196871"/>
                <a:ext cx="9478416" cy="4123283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66" t="77500" r="45050" b="4176"/>
              <a:stretch/>
            </p:blipFill>
            <p:spPr>
              <a:xfrm>
                <a:off x="1041539" y="3424770"/>
                <a:ext cx="4916723" cy="1256686"/>
              </a:xfrm>
              <a:prstGeom prst="rect">
                <a:avLst/>
              </a:prstGeom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F4067E-A21F-4F30-8C2D-3308BB049A20}"/>
                </a:ext>
              </a:extLst>
            </p:cNvPr>
            <p:cNvSpPr/>
            <p:nvPr/>
          </p:nvSpPr>
          <p:spPr>
            <a:xfrm>
              <a:off x="9025467" y="4532692"/>
              <a:ext cx="1439333" cy="9736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326FED-0399-4648-ADE8-B6A439449790}"/>
                </a:ext>
              </a:extLst>
            </p:cNvPr>
            <p:cNvSpPr txBox="1"/>
            <p:nvPr/>
          </p:nvSpPr>
          <p:spPr>
            <a:xfrm flipH="1">
              <a:off x="8811684" y="5892959"/>
              <a:ext cx="1752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Part C: The classifier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804D2BD-E5FF-44A5-858F-4B6D0486BAA9}"/>
                </a:ext>
              </a:extLst>
            </p:cNvPr>
            <p:cNvCxnSpPr>
              <a:cxnSpLocks/>
              <a:stCxn id="8" idx="0"/>
              <a:endCxn id="7" idx="2"/>
            </p:cNvCxnSpPr>
            <p:nvPr/>
          </p:nvCxnSpPr>
          <p:spPr>
            <a:xfrm flipV="1">
              <a:off x="9687983" y="5506359"/>
              <a:ext cx="57151" cy="38660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FBEB39-EC1C-4661-8F83-0F66845CB4DD}"/>
                </a:ext>
              </a:extLst>
            </p:cNvPr>
            <p:cNvSpPr txBox="1"/>
            <p:nvPr/>
          </p:nvSpPr>
          <p:spPr>
            <a:xfrm flipH="1">
              <a:off x="1139129" y="4239203"/>
              <a:ext cx="1205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Part A: Vanilla Input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25AC38E-7B9B-4949-836B-924765659D32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>
              <a:off x="2344902" y="4470036"/>
              <a:ext cx="1141248" cy="40236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DA1437-EECE-46FB-8917-693E1A253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58" t="69137" r="9740" b="5962"/>
            <a:stretch/>
          </p:blipFill>
          <p:spPr>
            <a:xfrm>
              <a:off x="2789644" y="5417863"/>
              <a:ext cx="2257548" cy="1320977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55CED28-C1CF-456E-BC51-ABC05B2505AC}"/>
                </a:ext>
              </a:extLst>
            </p:cNvPr>
            <p:cNvSpPr/>
            <p:nvPr/>
          </p:nvSpPr>
          <p:spPr>
            <a:xfrm>
              <a:off x="3843503" y="4532692"/>
              <a:ext cx="5181964" cy="8484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26921A-3D77-435A-BAD9-6DAEDF37481F}"/>
                </a:ext>
              </a:extLst>
            </p:cNvPr>
            <p:cNvSpPr txBox="1"/>
            <p:nvPr/>
          </p:nvSpPr>
          <p:spPr>
            <a:xfrm flipH="1">
              <a:off x="8974669" y="3787494"/>
              <a:ext cx="18266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Part B:  Staked Inception Module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2F7AA38-7D31-4DC0-BEB6-C0498AC4B503}"/>
                </a:ext>
              </a:extLst>
            </p:cNvPr>
            <p:cNvCxnSpPr/>
            <p:nvPr/>
          </p:nvCxnSpPr>
          <p:spPr>
            <a:xfrm flipH="1">
              <a:off x="8811684" y="4249159"/>
              <a:ext cx="1076326" cy="2835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1052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103474"/>
            <a:ext cx="10178323" cy="2068351"/>
          </a:xfrm>
        </p:spPr>
        <p:txBody>
          <a:bodyPr>
            <a:normAutofit/>
          </a:bodyPr>
          <a:lstStyle/>
          <a:p>
            <a:r>
              <a:rPr lang="en-US" sz="1600" dirty="0"/>
              <a:t>Strong performance of relatively shallower networks on this task suggests that the features produced by the layers in the middle of the network should be very discriminative.</a:t>
            </a:r>
            <a:endParaRPr lang="en-US" sz="1600" b="1" dirty="0"/>
          </a:p>
          <a:p>
            <a:r>
              <a:rPr lang="en-US" sz="1600" dirty="0"/>
              <a:t>Adding auxiliary classifiers connected to these intermediate layers, encourage discrimination in the lower stages in the classifier, increase the gradient signal that gets propagated back, and provide additional regularization.</a:t>
            </a:r>
          </a:p>
          <a:p>
            <a:r>
              <a:rPr lang="en-US" sz="1600" dirty="0"/>
              <a:t>During training, their loss gets added to the total loss of the network with a discount weight (the losses of the auxiliary classifiers were weighted by 0.3).  At inference time, these auxiliary networks are discarded.</a:t>
            </a:r>
          </a:p>
          <a:p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29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7"/>
          <a:stretch/>
        </p:blipFill>
        <p:spPr>
          <a:xfrm>
            <a:off x="2211917" y="3378560"/>
            <a:ext cx="8589434" cy="30314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45679D-FBA0-45F2-9DC5-38B89B552E5E}"/>
              </a:ext>
            </a:extLst>
          </p:cNvPr>
          <p:cNvSpPr/>
          <p:nvPr/>
        </p:nvSpPr>
        <p:spPr>
          <a:xfrm>
            <a:off x="6600825" y="3562350"/>
            <a:ext cx="2424642" cy="9703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72CEE9-D69E-457B-B3E3-0814B1B4E8BE}"/>
              </a:ext>
            </a:extLst>
          </p:cNvPr>
          <p:cNvSpPr/>
          <p:nvPr/>
        </p:nvSpPr>
        <p:spPr>
          <a:xfrm>
            <a:off x="6109758" y="5405337"/>
            <a:ext cx="2424642" cy="9703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938C-76D9-496C-8159-6AFD4128D31E}"/>
              </a:ext>
            </a:extLst>
          </p:cNvPr>
          <p:cNvSpPr txBox="1"/>
          <p:nvPr/>
        </p:nvSpPr>
        <p:spPr>
          <a:xfrm>
            <a:off x="3234796" y="3700523"/>
            <a:ext cx="2114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Auxiliary classifiers at lower layers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C3CF39-32BB-4795-995C-1ABFD07E81E0}"/>
              </a:ext>
            </a:extLst>
          </p:cNvPr>
          <p:cNvCxnSpPr>
            <a:endCxn id="9" idx="1"/>
          </p:cNvCxnSpPr>
          <p:nvPr/>
        </p:nvCxnSpPr>
        <p:spPr>
          <a:xfrm>
            <a:off x="5381625" y="3943350"/>
            <a:ext cx="1219200" cy="1041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E25AB2F-027C-437A-97C3-2F60A8BD4B5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365485" y="3962133"/>
            <a:ext cx="1956594" cy="14432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156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Imagenet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image database organized according to the WordNet hierarchy (only the nouns)</a:t>
            </a:r>
          </a:p>
          <a:p>
            <a:r>
              <a:rPr lang="en-US" dirty="0"/>
              <a:t>Over 14 </a:t>
            </a:r>
            <a:r>
              <a:rPr lang="en-US" dirty="0" err="1"/>
              <a:t>milion</a:t>
            </a:r>
            <a:r>
              <a:rPr lang="en-US" dirty="0"/>
              <a:t> images organized into 21,841 subcategories</a:t>
            </a:r>
          </a:p>
          <a:p>
            <a:r>
              <a:rPr lang="en-US" dirty="0"/>
              <a:t>On average, there are over 500 images per subcategory</a:t>
            </a:r>
          </a:p>
          <a:p>
            <a:r>
              <a:rPr lang="en-US" dirty="0"/>
              <a:t>As many as 1,034,908 images have been annotated with bounding boxes</a:t>
            </a:r>
          </a:p>
          <a:p>
            <a:pPr lvl="0"/>
            <a:r>
              <a:rPr lang="en-US" altLang="en-US" dirty="0"/>
              <a:t>1000 subcategories with SIFT features covering about 1.2 million images</a:t>
            </a:r>
          </a:p>
          <a:p>
            <a:pPr lvl="0"/>
            <a:r>
              <a:rPr lang="en-US" dirty="0"/>
              <a:t>The images vary in dimensions and resolution. Many applications resize / crop all of the images to 256x256 pixels.</a:t>
            </a:r>
            <a:endParaRPr lang="en-US" altLang="en-US" dirty="0"/>
          </a:p>
          <a:p>
            <a:pPr lvl="0"/>
            <a:endParaRPr lang="en-US" altLang="en-US" dirty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01DF-24E9-48A3-9487-7CC6520E45D0}" type="datetime1">
              <a:rPr lang="en-US" smtClean="0"/>
              <a:t>6/19/2020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1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229" y="1277080"/>
            <a:ext cx="5506897" cy="4438650"/>
          </a:xfrm>
        </p:spPr>
        <p:txBody>
          <a:bodyPr>
            <a:normAutofit/>
          </a:bodyPr>
          <a:lstStyle/>
          <a:p>
            <a:r>
              <a:rPr lang="en-US" sz="1600" b="1" dirty="0"/>
              <a:t>The auxiliary </a:t>
            </a:r>
            <a:r>
              <a:rPr lang="en-US" sz="1800" b="1" dirty="0"/>
              <a:t>classifier</a:t>
            </a:r>
            <a:r>
              <a:rPr lang="en-US" sz="1600" b="1" dirty="0"/>
              <a:t> structure as follows:</a:t>
            </a:r>
          </a:p>
          <a:p>
            <a:pPr lvl="1"/>
            <a:r>
              <a:rPr lang="en-US" sz="1600" dirty="0"/>
              <a:t>An average pooling layer with 5×5 filter size and stride 3, resulting in an 4×4×512 output for the (4a), and 4×4×528 for the (4d) stage</a:t>
            </a:r>
          </a:p>
          <a:p>
            <a:pPr lvl="1"/>
            <a:r>
              <a:rPr lang="en-US" sz="1600" dirty="0"/>
              <a:t>A 1×1 convolution with 128 filters for dimension reduction and rectified linear activation. </a:t>
            </a:r>
          </a:p>
          <a:p>
            <a:pPr lvl="1"/>
            <a:r>
              <a:rPr lang="en-US" sz="1600" dirty="0"/>
              <a:t>A fully connected layer with 1024 units and rectified linear activation.</a:t>
            </a:r>
          </a:p>
          <a:p>
            <a:pPr lvl="1"/>
            <a:r>
              <a:rPr lang="en-US" sz="1600" dirty="0"/>
              <a:t>A dropout layer with 70% ratio of dropped outputs.</a:t>
            </a:r>
          </a:p>
          <a:p>
            <a:pPr lvl="1"/>
            <a:r>
              <a:rPr lang="en-US" sz="1600" dirty="0"/>
              <a:t>A linear layer with </a:t>
            </a:r>
            <a:r>
              <a:rPr lang="en-US" sz="1600" dirty="0" err="1"/>
              <a:t>softmax</a:t>
            </a:r>
            <a:r>
              <a:rPr lang="en-US" sz="1600" dirty="0"/>
              <a:t> loss as the classifier (predicting the same 1000 classes as the main classifier, but removed at inference time)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B0D29-C772-4584-B4B4-FA757725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258" y="598081"/>
            <a:ext cx="1487864" cy="5796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5BB768-8DCE-4FC9-BFF8-B65D8523B9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90" r="9669"/>
          <a:stretch/>
        </p:blipFill>
        <p:spPr>
          <a:xfrm>
            <a:off x="7173771" y="1956079"/>
            <a:ext cx="1748944" cy="4438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628629-6547-4490-B520-013007316DA2}"/>
              </a:ext>
            </a:extLst>
          </p:cNvPr>
          <p:cNvSpPr/>
          <p:nvPr/>
        </p:nvSpPr>
        <p:spPr>
          <a:xfrm>
            <a:off x="10448925" y="2971800"/>
            <a:ext cx="323850" cy="8382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6FFE5C-C128-4845-9902-D7D9C3646D54}"/>
              </a:ext>
            </a:extLst>
          </p:cNvPr>
          <p:cNvCxnSpPr>
            <a:stCxn id="11" idx="1"/>
            <a:endCxn id="10" idx="3"/>
          </p:cNvCxnSpPr>
          <p:nvPr/>
        </p:nvCxnSpPr>
        <p:spPr>
          <a:xfrm flipH="1">
            <a:off x="8922715" y="3390900"/>
            <a:ext cx="1526210" cy="7845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3">
            <a:extLst>
              <a:ext uri="{FF2B5EF4-FFF2-40B4-BE49-F238E27FC236}">
                <a16:creationId xmlns:a16="http://schemas.microsoft.com/office/drawing/2014/main" id="{52C905C7-04B8-40D3-AF5E-8918EC0A4DB9}"/>
              </a:ext>
            </a:extLst>
          </p:cNvPr>
          <p:cNvSpPr txBox="1">
            <a:spLocks/>
          </p:cNvSpPr>
          <p:nvPr/>
        </p:nvSpPr>
        <p:spPr>
          <a:xfrm>
            <a:off x="1299433" y="5918187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Szegedy</a:t>
            </a:r>
            <a:r>
              <a:rPr lang="en-US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3573482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143000"/>
            <a:ext cx="10178323" cy="1501807"/>
          </a:xfrm>
        </p:spPr>
        <p:txBody>
          <a:bodyPr>
            <a:normAutofit/>
          </a:bodyPr>
          <a:lstStyle/>
          <a:p>
            <a:r>
              <a:rPr lang="en-US" sz="1600" b="1" dirty="0"/>
              <a:t>Details Configuration (Main classifier)</a:t>
            </a:r>
            <a:endParaRPr lang="en-US" sz="1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690214-CFFF-4352-8BE5-EDBC80D97990}"/>
              </a:ext>
            </a:extLst>
          </p:cNvPr>
          <p:cNvGrpSpPr/>
          <p:nvPr/>
        </p:nvGrpSpPr>
        <p:grpSpPr>
          <a:xfrm>
            <a:off x="1986945" y="1874516"/>
            <a:ext cx="8576279" cy="4297683"/>
            <a:chOff x="4319412" y="1658604"/>
            <a:chExt cx="8218108" cy="404178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2ECCD1-174A-42F1-8151-961FB048C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118"/>
            <a:stretch/>
          </p:blipFill>
          <p:spPr>
            <a:xfrm>
              <a:off x="4319412" y="1658604"/>
              <a:ext cx="605011" cy="404178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D7EC811-AAAB-48FD-85CD-135BF6A3C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4423" y="1658604"/>
              <a:ext cx="7613097" cy="4041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8208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5532"/>
            <a:ext cx="4226843" cy="3593591"/>
          </a:xfrm>
        </p:spPr>
        <p:txBody>
          <a:bodyPr>
            <a:normAutofit/>
          </a:bodyPr>
          <a:lstStyle/>
          <a:p>
            <a:r>
              <a:rPr lang="en-US" sz="1800" b="1" dirty="0">
                <a:hlinkClick r:id="rId3"/>
              </a:rPr>
              <a:t>Implementation</a:t>
            </a:r>
            <a:r>
              <a:rPr lang="en-US" sz="1800" b="1" dirty="0"/>
              <a:t> and results</a:t>
            </a:r>
          </a:p>
          <a:p>
            <a:pPr lvl="1"/>
            <a:r>
              <a:rPr lang="en-US" sz="1600" dirty="0"/>
              <a:t>Training 7 version of the same </a:t>
            </a:r>
            <a:r>
              <a:rPr lang="en-US" sz="1600" dirty="0" err="1"/>
              <a:t>GoogleNet</a:t>
            </a:r>
            <a:r>
              <a:rPr lang="en-US" sz="1600" dirty="0"/>
              <a:t> model (only differ in sampling methodologies and the random order in which they see input images)</a:t>
            </a:r>
          </a:p>
          <a:p>
            <a:pPr lvl="1"/>
            <a:r>
              <a:rPr lang="en-US" sz="1600" dirty="0"/>
              <a:t>Perform </a:t>
            </a:r>
            <a:r>
              <a:rPr lang="en-US" sz="1600" dirty="0" err="1"/>
              <a:t>ensenble</a:t>
            </a:r>
            <a:r>
              <a:rPr lang="en-US" sz="1600" dirty="0"/>
              <a:t> predict with these 7 versions for best results of 6.67% top-5 error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1CA7F-76D7-4B07-8D98-FB3E38980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521" y="1425532"/>
            <a:ext cx="6016503" cy="470856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359EE3-EA02-4314-87EE-68288C99614E}"/>
              </a:ext>
            </a:extLst>
          </p:cNvPr>
          <p:cNvSpPr txBox="1">
            <a:spLocks/>
          </p:cNvSpPr>
          <p:nvPr/>
        </p:nvSpPr>
        <p:spPr>
          <a:xfrm>
            <a:off x="1251678" y="1816239"/>
            <a:ext cx="5506897" cy="4438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="1" dirty="0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4B72F84B-32C5-427B-8D52-9AAE39835D53}"/>
              </a:ext>
            </a:extLst>
          </p:cNvPr>
          <p:cNvSpPr txBox="1">
            <a:spLocks/>
          </p:cNvSpPr>
          <p:nvPr/>
        </p:nvSpPr>
        <p:spPr>
          <a:xfrm>
            <a:off x="1251678" y="5961201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 err="1"/>
              <a:t>Szegedy</a:t>
            </a:r>
            <a:r>
              <a:rPr lang="en-US" sz="1050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2183312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57873"/>
            <a:ext cx="10178322" cy="946091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03964"/>
            <a:ext cx="10178323" cy="3593591"/>
          </a:xfrm>
        </p:spPr>
        <p:txBody>
          <a:bodyPr>
            <a:normAutofit/>
          </a:bodyPr>
          <a:lstStyle/>
          <a:p>
            <a:r>
              <a:rPr lang="en-US" sz="1800" b="1" dirty="0"/>
              <a:t>Conclusion</a:t>
            </a:r>
          </a:p>
          <a:p>
            <a:pPr lvl="1"/>
            <a:r>
              <a:rPr lang="en-US" sz="1600" dirty="0"/>
              <a:t>Deeper model perform better results</a:t>
            </a:r>
          </a:p>
          <a:p>
            <a:pPr lvl="1"/>
            <a:r>
              <a:rPr lang="en-US" sz="1600" dirty="0"/>
              <a:t>Network In Network structure with </a:t>
            </a:r>
            <a:r>
              <a:rPr lang="en-US" sz="1600" b="1" dirty="0"/>
              <a:t>Inception module use multi-size parallel conv layer</a:t>
            </a:r>
            <a:r>
              <a:rPr lang="en-US" sz="1600" dirty="0"/>
              <a:t> to extract more type of features from input image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‘bottle neck’ 1x1 conv layer </a:t>
            </a:r>
            <a:r>
              <a:rPr lang="en-US" sz="1600" dirty="0"/>
              <a:t>for dimension reduction, control the </a:t>
            </a:r>
            <a:r>
              <a:rPr lang="en-US" sz="1600" dirty="0" err="1"/>
              <a:t>ouput</a:t>
            </a:r>
            <a:r>
              <a:rPr lang="en-US" sz="1600" dirty="0"/>
              <a:t> size of each module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Global Average Pooling instead of FC </a:t>
            </a:r>
            <a:r>
              <a:rPr lang="en-US" sz="1600" dirty="0"/>
              <a:t>to reduce the number of params, avoid overfitting and </a:t>
            </a:r>
            <a:r>
              <a:rPr lang="en-US" sz="1600" dirty="0" err="1"/>
              <a:t>ofcourse</a:t>
            </a:r>
            <a:r>
              <a:rPr lang="en-US" sz="1600" dirty="0"/>
              <a:t>, reduce network size for faster training, predicting, easier deployment</a:t>
            </a:r>
          </a:p>
          <a:p>
            <a:pPr lvl="1"/>
            <a:r>
              <a:rPr lang="en-US" sz="1600" dirty="0"/>
              <a:t>Auxiliary classifier extract earlier layers in which the gradient carry more information, reduce the affect of ‘vanishing gradient’ problem in deep networks</a:t>
            </a:r>
          </a:p>
          <a:p>
            <a:pPr lvl="1"/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6CB820-05E5-4EF5-9836-5B1EE8F411EC}"/>
              </a:ext>
            </a:extLst>
          </p:cNvPr>
          <p:cNvSpPr/>
          <p:nvPr/>
        </p:nvSpPr>
        <p:spPr>
          <a:xfrm>
            <a:off x="1251678" y="594428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3"/>
              </a:rPr>
              <a:t>https://stats.stackexchange.com/questions/274286/google-inception-modelwhy-there-is-multiple-softmax</a:t>
            </a:r>
            <a:endParaRPr lang="en-US" sz="1050" dirty="0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77652F7-D33E-4617-BB91-1BBA1608673F}"/>
              </a:ext>
            </a:extLst>
          </p:cNvPr>
          <p:cNvSpPr txBox="1">
            <a:spLocks/>
          </p:cNvSpPr>
          <p:nvPr/>
        </p:nvSpPr>
        <p:spPr>
          <a:xfrm>
            <a:off x="1251678" y="5627749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 err="1"/>
              <a:t>Szegedy</a:t>
            </a:r>
            <a:r>
              <a:rPr lang="en-US" sz="1050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3309380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6" y="1506112"/>
            <a:ext cx="10452643" cy="1898659"/>
          </a:xfrm>
        </p:spPr>
        <p:txBody>
          <a:bodyPr>
            <a:normAutofit/>
          </a:bodyPr>
          <a:lstStyle/>
          <a:p>
            <a:r>
              <a:rPr lang="en-US" sz="1800" dirty="0"/>
              <a:t>Is learning better networks as simple as stacking more layers?</a:t>
            </a:r>
          </a:p>
          <a:p>
            <a:r>
              <a:rPr lang="en-US" sz="1800" dirty="0"/>
              <a:t>“Overly deep” plain nets have higher training error but it’s </a:t>
            </a:r>
            <a:r>
              <a:rPr lang="en-US" sz="1800" b="1" dirty="0"/>
              <a:t>not caused by overfitting!</a:t>
            </a:r>
          </a:p>
          <a:p>
            <a:r>
              <a:rPr lang="en-US" sz="1800" dirty="0"/>
              <a:t>Hypothesis: the problem is an optimization problem, </a:t>
            </a:r>
            <a:r>
              <a:rPr lang="en-US" sz="1800" b="1" dirty="0"/>
              <a:t>deeper models are harder to optimize!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9AF06-9185-431C-B3FD-E995C3D3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90" y="3217712"/>
            <a:ext cx="8201219" cy="2395697"/>
          </a:xfrm>
          <a:prstGeom prst="rect">
            <a:avLst/>
          </a:prstGeom>
        </p:spPr>
      </p:pic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334E6B2A-C5EB-487B-92B0-DA57110F6537}"/>
              </a:ext>
            </a:extLst>
          </p:cNvPr>
          <p:cNvSpPr txBox="1">
            <a:spLocks/>
          </p:cNvSpPr>
          <p:nvPr/>
        </p:nvSpPr>
        <p:spPr>
          <a:xfrm>
            <a:off x="1251675" y="6026588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</p:spTree>
    <p:extLst>
      <p:ext uri="{BB962C8B-B14F-4D97-AF65-F5344CB8AC3E}">
        <p14:creationId xmlns:p14="http://schemas.microsoft.com/office/powerpoint/2010/main" val="3561094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5" y="1277109"/>
            <a:ext cx="6119509" cy="1898659"/>
          </a:xfrm>
        </p:spPr>
        <p:txBody>
          <a:bodyPr>
            <a:normAutofit/>
          </a:bodyPr>
          <a:lstStyle/>
          <a:p>
            <a:r>
              <a:rPr lang="en-US" sz="1800" b="1" dirty="0"/>
              <a:t>Vanishing Gradient</a:t>
            </a:r>
          </a:p>
          <a:p>
            <a:pPr lvl="1"/>
            <a:r>
              <a:rPr lang="en-US" sz="1600" dirty="0"/>
              <a:t>Found in training NN with gradient based methods</a:t>
            </a:r>
          </a:p>
          <a:p>
            <a:pPr lvl="1"/>
            <a:r>
              <a:rPr lang="en-US" sz="1600" dirty="0"/>
              <a:t>Consequence of </a:t>
            </a:r>
            <a:r>
              <a:rPr lang="en-US" sz="1600" dirty="0" err="1"/>
              <a:t>backopropagation</a:t>
            </a:r>
            <a:r>
              <a:rPr lang="en-US" sz="1600" dirty="0"/>
              <a:t> learning algorithm with chain rule</a:t>
            </a:r>
          </a:p>
          <a:p>
            <a:pPr lvl="1"/>
            <a:r>
              <a:rPr lang="en-US" sz="1600" dirty="0"/>
              <a:t>Really hard to tune params of the earlier layers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35</a:t>
            </a:fld>
            <a:endParaRPr lang="en-US"/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334E6B2A-C5EB-487B-92B0-DA57110F6537}"/>
              </a:ext>
            </a:extLst>
          </p:cNvPr>
          <p:cNvSpPr txBox="1">
            <a:spLocks/>
          </p:cNvSpPr>
          <p:nvPr/>
        </p:nvSpPr>
        <p:spPr>
          <a:xfrm>
            <a:off x="1251675" y="6073242"/>
            <a:ext cx="5652978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>
                <a:hlinkClick r:id="rId3"/>
              </a:rPr>
              <a:t>https://towardsdatascience.com/the-problem-of-vanishing-gradients-68cea05e2625</a:t>
            </a:r>
            <a:endParaRPr lang="en-US" sz="105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86B127-EEE6-45D5-AFC5-2FBF1DE718A8}"/>
              </a:ext>
            </a:extLst>
          </p:cNvPr>
          <p:cNvGrpSpPr/>
          <p:nvPr/>
        </p:nvGrpSpPr>
        <p:grpSpPr>
          <a:xfrm>
            <a:off x="1382158" y="3177678"/>
            <a:ext cx="9856896" cy="2861923"/>
            <a:chOff x="1573104" y="3161370"/>
            <a:chExt cx="9243655" cy="23051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1B4502-3801-47D0-BFA8-67406C574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3104" y="3161370"/>
              <a:ext cx="4728587" cy="23051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953B3B-00B6-4356-8710-CEDF69AE3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691" y="3161370"/>
              <a:ext cx="4515068" cy="2305186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DA31DCB-EA33-4E0C-8D7B-1A29BA385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58" y="1089465"/>
            <a:ext cx="3466196" cy="190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27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33859"/>
            <a:ext cx="10178322" cy="824444"/>
          </a:xfrm>
        </p:spPr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7942" y="2195122"/>
            <a:ext cx="4954555" cy="3757809"/>
          </a:xfrm>
        </p:spPr>
        <p:txBody>
          <a:bodyPr>
            <a:normAutofit/>
          </a:bodyPr>
          <a:lstStyle/>
          <a:p>
            <a:r>
              <a:rPr lang="en-US" sz="1800" dirty="0"/>
              <a:t>Richer solution space 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rgbClr val="FF0000"/>
                </a:solidFill>
              </a:rPr>
              <a:t>deeper model should not have higher training error </a:t>
            </a:r>
          </a:p>
          <a:p>
            <a:r>
              <a:rPr lang="en-US" sz="1800" dirty="0"/>
              <a:t>A solution by construction:</a:t>
            </a:r>
          </a:p>
          <a:p>
            <a:pPr lvl="1"/>
            <a:r>
              <a:rPr lang="en-US" sz="1600" dirty="0"/>
              <a:t>original layers: copied from a learned shallower model</a:t>
            </a:r>
          </a:p>
          <a:p>
            <a:pPr lvl="1"/>
            <a:r>
              <a:rPr lang="en-US" sz="1600" dirty="0"/>
              <a:t>extra layers: set as </a:t>
            </a:r>
            <a:r>
              <a:rPr lang="en-US" sz="1600" dirty="0">
                <a:solidFill>
                  <a:srgbClr val="FF0000"/>
                </a:solidFill>
              </a:rPr>
              <a:t>identity</a:t>
            </a:r>
          </a:p>
          <a:p>
            <a:pPr lvl="1"/>
            <a:r>
              <a:rPr lang="en-US" sz="1600" dirty="0"/>
              <a:t>at least the same training error</a:t>
            </a:r>
          </a:p>
          <a:p>
            <a:r>
              <a:rPr lang="en-US" sz="1800" dirty="0">
                <a:solidFill>
                  <a:srgbClr val="FF0000"/>
                </a:solidFill>
              </a:rPr>
              <a:t>Optimization difficulties</a:t>
            </a:r>
            <a:r>
              <a:rPr lang="en-US" sz="1800" dirty="0"/>
              <a:t>: solvers cannot find the solution when going deeper…</a:t>
            </a:r>
            <a:endParaRPr lang="en-US" sz="1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36</a:t>
            </a:fld>
            <a:endParaRPr lang="en-US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77652F7-D33E-4617-BB91-1BBA1608673F}"/>
              </a:ext>
            </a:extLst>
          </p:cNvPr>
          <p:cNvSpPr txBox="1">
            <a:spLocks/>
          </p:cNvSpPr>
          <p:nvPr/>
        </p:nvSpPr>
        <p:spPr>
          <a:xfrm>
            <a:off x="7839087" y="6029883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7B13C2-60D8-4F6A-A1B4-1356FC4B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90" y="930913"/>
            <a:ext cx="4464881" cy="54098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6A18F-BB09-4162-98CD-B9D15191906C}"/>
              </a:ext>
            </a:extLst>
          </p:cNvPr>
          <p:cNvSpPr/>
          <p:nvPr/>
        </p:nvSpPr>
        <p:spPr>
          <a:xfrm>
            <a:off x="5952020" y="958303"/>
            <a:ext cx="14011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deeper counterpart (34 layers)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2E3E08-27F7-44BB-A641-75176E62F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488" y="263177"/>
            <a:ext cx="2200141" cy="17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80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33859"/>
            <a:ext cx="10178322" cy="824444"/>
          </a:xfrm>
        </p:spPr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5994" y="4617561"/>
            <a:ext cx="4114800" cy="605276"/>
          </a:xfrm>
          <a:ln>
            <a:solidFill>
              <a:srgbClr val="FF0000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1500" dirty="0"/>
              <a:t>H(x) is any desired mapping</a:t>
            </a:r>
          </a:p>
          <a:p>
            <a:pPr marL="0" indent="0" algn="ctr">
              <a:buNone/>
            </a:pPr>
            <a:r>
              <a:rPr lang="en-US" sz="1500" dirty="0"/>
              <a:t>hope the 2 weight layers fit H(x)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37</a:t>
            </a:fld>
            <a:endParaRPr lang="en-US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77652F7-D33E-4617-BB91-1BBA1608673F}"/>
              </a:ext>
            </a:extLst>
          </p:cNvPr>
          <p:cNvSpPr txBox="1">
            <a:spLocks/>
          </p:cNvSpPr>
          <p:nvPr/>
        </p:nvSpPr>
        <p:spPr>
          <a:xfrm>
            <a:off x="7839087" y="6029883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AE9DC4-9505-4A76-B50C-87954C69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802" y="1564830"/>
            <a:ext cx="4032721" cy="26408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FA303F-81C0-416E-A549-A60B5B727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244" y="1566983"/>
            <a:ext cx="3176311" cy="263868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70878B4-193A-4DAB-BF68-AE5508C3B270}"/>
              </a:ext>
            </a:extLst>
          </p:cNvPr>
          <p:cNvSpPr txBox="1">
            <a:spLocks/>
          </p:cNvSpPr>
          <p:nvPr/>
        </p:nvSpPr>
        <p:spPr>
          <a:xfrm>
            <a:off x="6837175" y="4369625"/>
            <a:ext cx="4114800" cy="131446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H(x) is any desired mapping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strike="sngStrike" dirty="0"/>
              <a:t>hope the 2 weight layers fit H(x)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Hope the 2 weight layers fit F(x)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Let H(x) = F(x) + x</a:t>
            </a:r>
          </a:p>
        </p:txBody>
      </p:sp>
    </p:spTree>
    <p:extLst>
      <p:ext uri="{BB962C8B-B14F-4D97-AF65-F5344CB8AC3E}">
        <p14:creationId xmlns:p14="http://schemas.microsoft.com/office/powerpoint/2010/main" val="2230865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23490"/>
            <a:ext cx="3614509" cy="3593591"/>
          </a:xfrm>
        </p:spPr>
        <p:txBody>
          <a:bodyPr/>
          <a:lstStyle/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Stack residual blocks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Every residual block has two 3x3 conv layers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Periodically, double # of filters and </a:t>
            </a:r>
            <a:r>
              <a:rPr lang="en-US" dirty="0" err="1"/>
              <a:t>downsample</a:t>
            </a:r>
            <a:r>
              <a:rPr lang="en-US" dirty="0"/>
              <a:t> spatially using stride 2 (/2 in each dimension)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Additional conv layer at the beginning (stem)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No FC layers at the end (only FC 1000 to output classes)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38</a:t>
            </a:fld>
            <a:endParaRPr lang="en-US"/>
          </a:p>
        </p:txBody>
      </p:sp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0C1F4043-27DE-4675-A693-31C424CA16BF}"/>
              </a:ext>
            </a:extLst>
          </p:cNvPr>
          <p:cNvSpPr txBox="1">
            <a:spLocks/>
          </p:cNvSpPr>
          <p:nvPr/>
        </p:nvSpPr>
        <p:spPr>
          <a:xfrm>
            <a:off x="1251678" y="6029883"/>
            <a:ext cx="1874078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CS231n – Stanford University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9159C4-778F-425F-8047-8B24784E7E50}"/>
              </a:ext>
            </a:extLst>
          </p:cNvPr>
          <p:cNvGrpSpPr/>
          <p:nvPr/>
        </p:nvGrpSpPr>
        <p:grpSpPr>
          <a:xfrm>
            <a:off x="5375571" y="1128451"/>
            <a:ext cx="6129073" cy="4887939"/>
            <a:chOff x="5375571" y="1128451"/>
            <a:chExt cx="6129073" cy="4887939"/>
          </a:xfrm>
        </p:grpSpPr>
        <p:grpSp>
          <p:nvGrpSpPr>
            <p:cNvPr id="11" name="Group 10"/>
            <p:cNvGrpSpPr/>
            <p:nvPr/>
          </p:nvGrpSpPr>
          <p:grpSpPr>
            <a:xfrm>
              <a:off x="5375571" y="1128451"/>
              <a:ext cx="6054429" cy="4887939"/>
              <a:chOff x="5000080" y="713162"/>
              <a:chExt cx="6296025" cy="528637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0080" y="713162"/>
                <a:ext cx="6296025" cy="5286375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5000080" y="853440"/>
                <a:ext cx="364400" cy="4963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99D876-170B-45D0-870A-6840EA77BE18}"/>
                </a:ext>
              </a:extLst>
            </p:cNvPr>
            <p:cNvSpPr txBox="1"/>
            <p:nvPr/>
          </p:nvSpPr>
          <p:spPr>
            <a:xfrm>
              <a:off x="10441133" y="1211502"/>
              <a:ext cx="10635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GAP layer after last Conv layer (like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GoogleNet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C0739CF-6C59-4033-9362-F4E5F83BF67A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0030409" y="1596223"/>
              <a:ext cx="410724" cy="1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9BC01-AF9C-4F7F-8F7A-6A57562AA24D}"/>
              </a:ext>
            </a:extLst>
          </p:cNvPr>
          <p:cNvSpPr/>
          <p:nvPr/>
        </p:nvSpPr>
        <p:spPr>
          <a:xfrm>
            <a:off x="6067124" y="1393966"/>
            <a:ext cx="1811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depths of 18, 34, 50, 101, or 152 layers for ImageNet</a:t>
            </a:r>
          </a:p>
        </p:txBody>
      </p:sp>
    </p:spTree>
    <p:extLst>
      <p:ext uri="{BB962C8B-B14F-4D97-AF65-F5344CB8AC3E}">
        <p14:creationId xmlns:p14="http://schemas.microsoft.com/office/powerpoint/2010/main" val="1398683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6" y="1244591"/>
            <a:ext cx="7799017" cy="3593591"/>
          </a:xfrm>
        </p:spPr>
        <p:txBody>
          <a:bodyPr/>
          <a:lstStyle/>
          <a:p>
            <a:r>
              <a:rPr lang="en-US" dirty="0"/>
              <a:t>Use ‘bottle neck’ layer for dimensions reduction (</a:t>
            </a:r>
            <a:r>
              <a:rPr lang="en-US" dirty="0" err="1"/>
              <a:t>GoogleNet</a:t>
            </a:r>
            <a:r>
              <a:rPr lang="en-US" dirty="0"/>
              <a:t> 2014)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1B2F4-9963-422B-A94F-5B39CE1C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425581"/>
            <a:ext cx="83439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56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Challenge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63458" y="599083"/>
            <a:ext cx="2616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*Image from </a:t>
            </a:r>
            <a:r>
              <a:rPr lang="en-US" sz="1400" dirty="0" err="1"/>
              <a:t>Standford</a:t>
            </a:r>
            <a:r>
              <a:rPr lang="en-US" sz="1400" dirty="0"/>
              <a:t> University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BE5C-3A19-4BC5-8603-8CF270B6E95A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19127E-1E1E-4A32-AA98-8210164E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44135"/>
            <a:ext cx="10178322" cy="3593591"/>
          </a:xfrm>
        </p:spPr>
        <p:txBody>
          <a:bodyPr/>
          <a:lstStyle/>
          <a:p>
            <a:r>
              <a:rPr lang="en-US" dirty="0"/>
              <a:t>ImageNet Large Scale Visual </a:t>
            </a:r>
            <a:r>
              <a:rPr lang="en-US" dirty="0" err="1"/>
              <a:t>Regconition</a:t>
            </a:r>
            <a:r>
              <a:rPr lang="en-US" dirty="0"/>
              <a:t> Challenge (ILSVRC) evaluates algorithms for object detection and image classification at large scale on ImageNet dataset</a:t>
            </a:r>
          </a:p>
          <a:p>
            <a:r>
              <a:rPr lang="en-US" dirty="0"/>
              <a:t>First competition in 2010, last one in 2017</a:t>
            </a:r>
          </a:p>
          <a:p>
            <a:r>
              <a:rPr lang="en-US" dirty="0"/>
              <a:t>Lead to the explosion of CNN architectures in Computer Vision tasks</a:t>
            </a:r>
          </a:p>
          <a:p>
            <a:r>
              <a:rPr lang="en-US" dirty="0"/>
              <a:t>The most </a:t>
            </a:r>
            <a:r>
              <a:rPr lang="en-US" dirty="0" err="1"/>
              <a:t>powerfull</a:t>
            </a:r>
            <a:r>
              <a:rPr lang="en-US" dirty="0"/>
              <a:t> models (from </a:t>
            </a:r>
            <a:r>
              <a:rPr lang="en-US" dirty="0" err="1"/>
              <a:t>ResNet</a:t>
            </a:r>
            <a:r>
              <a:rPr lang="en-US" dirty="0"/>
              <a:t> in 2015) has exceed Human level in this competition’s problem (Image Classification, Object </a:t>
            </a:r>
            <a:r>
              <a:rPr lang="en-US" dirty="0" err="1"/>
              <a:t>dectection</a:t>
            </a:r>
            <a:r>
              <a:rPr lang="en-US" dirty="0"/>
              <a:t>, Object recognition)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74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dirty="0"/>
              <a:t>ResNet-50 architecture:</a:t>
            </a:r>
          </a:p>
          <a:p>
            <a:pPr lvl="1"/>
            <a:r>
              <a:rPr lang="en-US" dirty="0"/>
              <a:t>Stack residual blocks</a:t>
            </a:r>
          </a:p>
          <a:p>
            <a:pPr lvl="1"/>
            <a:r>
              <a:rPr lang="en-US" dirty="0"/>
              <a:t>Every residual block has two 3x3 </a:t>
            </a:r>
            <a:r>
              <a:rPr lang="en-US" dirty="0" err="1"/>
              <a:t>conv</a:t>
            </a:r>
            <a:r>
              <a:rPr lang="en-US" dirty="0"/>
              <a:t> layers</a:t>
            </a:r>
          </a:p>
          <a:p>
            <a:pPr lvl="1"/>
            <a:r>
              <a:rPr lang="en-US" dirty="0"/>
              <a:t>Additional </a:t>
            </a:r>
            <a:r>
              <a:rPr lang="en-US" dirty="0" err="1"/>
              <a:t>conv</a:t>
            </a:r>
            <a:r>
              <a:rPr lang="en-US" dirty="0"/>
              <a:t> layer at the beginning (stem, 7x7)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36" y="3335073"/>
            <a:ext cx="10351403" cy="296222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859624" y="1158191"/>
            <a:ext cx="5835988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No FC layers </a:t>
            </a:r>
            <a:r>
              <a:rPr lang="en-US" dirty="0"/>
              <a:t>at the end (only FC 1000 to output classes)</a:t>
            </a:r>
          </a:p>
          <a:p>
            <a:pPr lvl="1"/>
            <a:r>
              <a:rPr lang="en-US" b="1" dirty="0"/>
              <a:t>Batch normalization at each </a:t>
            </a:r>
            <a:r>
              <a:rPr lang="en-US" b="1" dirty="0" err="1"/>
              <a:t>conv</a:t>
            </a:r>
            <a:r>
              <a:rPr lang="en-US" b="1" dirty="0"/>
              <a:t> layer</a:t>
            </a:r>
          </a:p>
          <a:p>
            <a:pPr lvl="1"/>
            <a:r>
              <a:rPr lang="en-US" dirty="0"/>
              <a:t>152 layers, 26 million params in total</a:t>
            </a:r>
          </a:p>
          <a:p>
            <a:pPr lvl="1"/>
            <a:r>
              <a:rPr lang="en-US" dirty="0"/>
              <a:t>The shortcut path with conv 1x1 in Conv block to ensure dimension matching</a:t>
            </a:r>
          </a:p>
        </p:txBody>
      </p:sp>
    </p:spTree>
    <p:extLst>
      <p:ext uri="{BB962C8B-B14F-4D97-AF65-F5344CB8AC3E}">
        <p14:creationId xmlns:p14="http://schemas.microsoft.com/office/powerpoint/2010/main" val="604213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80" y="1244591"/>
            <a:ext cx="7043234" cy="3593591"/>
          </a:xfrm>
        </p:spPr>
        <p:txBody>
          <a:bodyPr>
            <a:normAutofit/>
          </a:bodyPr>
          <a:lstStyle/>
          <a:p>
            <a:r>
              <a:rPr lang="en-US" b="1" dirty="0">
                <a:hlinkClick r:id="rId3"/>
              </a:rPr>
              <a:t>Implementation</a:t>
            </a:r>
            <a:endParaRPr lang="en-US" b="1" dirty="0"/>
          </a:p>
          <a:p>
            <a:pPr lvl="1"/>
            <a:r>
              <a:rPr lang="en-US" dirty="0"/>
              <a:t>Batch Normalization after every CONV layer</a:t>
            </a:r>
          </a:p>
          <a:p>
            <a:pPr lvl="1"/>
            <a:r>
              <a:rPr lang="en-US" dirty="0"/>
              <a:t>Xavier initialization from He et al.</a:t>
            </a:r>
          </a:p>
          <a:p>
            <a:pPr lvl="1"/>
            <a:r>
              <a:rPr lang="en-US" dirty="0"/>
              <a:t>Learning rate: 0.1, divided by 10 when validation error plateaus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54B302-02A5-4763-BB38-535014337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0" y="3035174"/>
            <a:ext cx="6972300" cy="30670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23DA6B-A677-4D11-97EC-1005AD1463F2}"/>
              </a:ext>
            </a:extLst>
          </p:cNvPr>
          <p:cNvSpPr/>
          <p:nvPr/>
        </p:nvSpPr>
        <p:spPr>
          <a:xfrm>
            <a:off x="1251678" y="2837140"/>
            <a:ext cx="6096000" cy="2010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85800" lvl="1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SGD + Momentum (0.9)</a:t>
            </a:r>
          </a:p>
          <a:p>
            <a:pPr marL="685800" lvl="1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Mini-batch size 256</a:t>
            </a:r>
          </a:p>
          <a:p>
            <a:pPr marL="685800" lvl="1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Weight decay of 1e-5</a:t>
            </a:r>
          </a:p>
          <a:p>
            <a:pPr marL="685800" lvl="1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dropout used</a:t>
            </a:r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FB57DEE-779A-458B-A4A8-961FA1187556}"/>
              </a:ext>
            </a:extLst>
          </p:cNvPr>
          <p:cNvSpPr txBox="1">
            <a:spLocks/>
          </p:cNvSpPr>
          <p:nvPr/>
        </p:nvSpPr>
        <p:spPr>
          <a:xfrm>
            <a:off x="1251678" y="6102224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</p:spTree>
    <p:extLst>
      <p:ext uri="{BB962C8B-B14F-4D97-AF65-F5344CB8AC3E}">
        <p14:creationId xmlns:p14="http://schemas.microsoft.com/office/powerpoint/2010/main" val="1425644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296180-63D7-4F3B-8717-63350FCB9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25" y="1743888"/>
            <a:ext cx="8792749" cy="4156708"/>
          </a:xfrm>
          <a:prstGeom prst="rect">
            <a:avLst/>
          </a:prstGeom>
        </p:spPr>
      </p:pic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E8496ADD-CA89-48B5-B641-234B900A6F61}"/>
              </a:ext>
            </a:extLst>
          </p:cNvPr>
          <p:cNvSpPr txBox="1">
            <a:spLocks/>
          </p:cNvSpPr>
          <p:nvPr/>
        </p:nvSpPr>
        <p:spPr>
          <a:xfrm>
            <a:off x="1251678" y="6054097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</p:spTree>
    <p:extLst>
      <p:ext uri="{BB962C8B-B14F-4D97-AF65-F5344CB8AC3E}">
        <p14:creationId xmlns:p14="http://schemas.microsoft.com/office/powerpoint/2010/main" val="3570580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4A66B-741E-40F8-9147-B3E9D2455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55" y="1874517"/>
            <a:ext cx="8865090" cy="41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66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060920E-4F99-4606-8DB0-E4D54AB01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794" y="1244591"/>
            <a:ext cx="3172993" cy="1492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272D5-F403-4F0C-9C76-949E09340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007" y="2736723"/>
            <a:ext cx="8924925" cy="3543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0446D-6465-47F1-8FAC-28EBB0FCB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788" y="540530"/>
            <a:ext cx="3241144" cy="22241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D70AC8-0A11-478D-80C4-82EE21EF2A73}"/>
              </a:ext>
            </a:extLst>
          </p:cNvPr>
          <p:cNvSpPr/>
          <p:nvPr/>
        </p:nvSpPr>
        <p:spPr>
          <a:xfrm>
            <a:off x="1900604" y="1847476"/>
            <a:ext cx="20340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ensemble of 6 models with different depths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4F1E67-B9C1-426B-B867-60BDED2E2A9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934677" y="2109086"/>
            <a:ext cx="648925" cy="17863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294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07508"/>
          </a:xfrm>
        </p:spPr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89893"/>
            <a:ext cx="8956012" cy="4572368"/>
          </a:xfrm>
        </p:spPr>
        <p:txBody>
          <a:bodyPr>
            <a:normAutofit/>
          </a:bodyPr>
          <a:lstStyle/>
          <a:p>
            <a:r>
              <a:rPr lang="en-US" b="1" dirty="0"/>
              <a:t>Conclusion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skip connection</a:t>
            </a:r>
            <a:r>
              <a:rPr lang="en-US" dirty="0"/>
              <a:t> to create “identity function” which ensures the layer performs at least as good as the plain </a:t>
            </a:r>
            <a:r>
              <a:rPr lang="en-US" dirty="0" smtClean="0"/>
              <a:t>layer; </a:t>
            </a:r>
          </a:p>
          <a:p>
            <a:pPr lvl="1"/>
            <a:r>
              <a:rPr lang="en-US" dirty="0" err="1" smtClean="0"/>
              <a:t>Inheritate</a:t>
            </a:r>
            <a:r>
              <a:rPr lang="en-US" dirty="0" smtClean="0"/>
              <a:t> </a:t>
            </a:r>
            <a:r>
              <a:rPr lang="en-US" dirty="0"/>
              <a:t>“bottle neck” conv 1x1 layer from </a:t>
            </a:r>
            <a:r>
              <a:rPr lang="en-US" dirty="0" err="1"/>
              <a:t>GoogleNet</a:t>
            </a:r>
            <a:r>
              <a:rPr lang="en-US" dirty="0"/>
              <a:t> for dimension reduction and faster training, control the </a:t>
            </a:r>
            <a:r>
              <a:rPr lang="en-US"/>
              <a:t>output </a:t>
            </a:r>
            <a:r>
              <a:rPr lang="en-US" smtClean="0"/>
              <a:t>channels </a:t>
            </a:r>
            <a:r>
              <a:rPr lang="en-US" dirty="0"/>
              <a:t>(perform addition)</a:t>
            </a:r>
          </a:p>
          <a:p>
            <a:pPr lvl="1"/>
            <a:r>
              <a:rPr lang="en-US" dirty="0"/>
              <a:t>Use Conv block when we want to change (reduce) output dims from input (parallel structure similar to </a:t>
            </a:r>
            <a:r>
              <a:rPr lang="en-US" dirty="0" err="1"/>
              <a:t>GoogleNet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GAP layer instead of expensive FCs layer at output classifier</a:t>
            </a:r>
          </a:p>
          <a:p>
            <a:pPr lvl="1"/>
            <a:r>
              <a:rPr lang="en-US" dirty="0"/>
              <a:t>Does not need Auxiliary classifier cause of easier gradient flow through out the network</a:t>
            </a:r>
          </a:p>
          <a:p>
            <a:pPr lvl="1"/>
            <a:r>
              <a:rPr lang="en-US" dirty="0"/>
              <a:t>Now deeper network now perform better as expected!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49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1678" y="736566"/>
            <a:ext cx="10178322" cy="543781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41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70143"/>
            <a:ext cx="10178322" cy="815919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765522-0B29-48D3-B778-F52C7256B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93" y="1508382"/>
            <a:ext cx="7927043" cy="137010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518E1E-5D7D-4B4A-ACE5-B4FD29F4B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995393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Standard </a:t>
            </a:r>
            <a:r>
              <a:rPr lang="en-US" dirty="0" err="1"/>
              <a:t>Conectivity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D40B1F-4CA9-4515-9E8E-86D72B31C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945" y="3483016"/>
            <a:ext cx="7522338" cy="256608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8CF5D8-A2E6-4310-8E80-901EBA241FAD}"/>
              </a:ext>
            </a:extLst>
          </p:cNvPr>
          <p:cNvSpPr txBox="1">
            <a:spLocks/>
          </p:cNvSpPr>
          <p:nvPr/>
        </p:nvSpPr>
        <p:spPr>
          <a:xfrm>
            <a:off x="1251678" y="2998327"/>
            <a:ext cx="10178322" cy="484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ResNet</a:t>
            </a:r>
            <a:r>
              <a:rPr lang="en-US" dirty="0"/>
              <a:t> </a:t>
            </a:r>
            <a:r>
              <a:rPr lang="en-US" dirty="0" err="1"/>
              <a:t>Conectivity</a:t>
            </a:r>
            <a:r>
              <a:rPr lang="en-US" dirty="0"/>
              <a:t>: Identity mappings promote gradient propagation</a:t>
            </a:r>
          </a:p>
        </p:txBody>
      </p:sp>
      <p:sp>
        <p:nvSpPr>
          <p:cNvPr id="17" name="Footer Placeholder 13">
            <a:extLst>
              <a:ext uri="{FF2B5EF4-FFF2-40B4-BE49-F238E27FC236}">
                <a16:creationId xmlns:a16="http://schemas.microsoft.com/office/drawing/2014/main" id="{C03CF397-65AA-46EC-8A4C-AD0401880802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2268673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48</a:t>
            </a:fld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251678" y="1416639"/>
            <a:ext cx="10178322" cy="478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Context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 err="1" smtClean="0"/>
              <a:t>Vanshing</a:t>
            </a:r>
            <a:r>
              <a:rPr lang="en-US" sz="2000" dirty="0" smtClean="0"/>
              <a:t> gradient” is a significant problem when building and training a deep network</a:t>
            </a:r>
          </a:p>
          <a:p>
            <a:pPr lvl="1"/>
            <a:r>
              <a:rPr lang="en-US" sz="2000" dirty="0" smtClean="0"/>
              <a:t>The recent network (</a:t>
            </a:r>
            <a:r>
              <a:rPr lang="en-US" sz="2000" dirty="0" err="1" smtClean="0"/>
              <a:t>ResNet</a:t>
            </a:r>
            <a:r>
              <a:rPr lang="en-US" sz="2000" dirty="0" smtClean="0"/>
              <a:t>, Highway Network) trying to address this problem by </a:t>
            </a:r>
            <a:r>
              <a:rPr lang="en-US" sz="2000" b="1" dirty="0"/>
              <a:t>create </a:t>
            </a:r>
            <a:r>
              <a:rPr lang="en-US" sz="2000" b="1" dirty="0" smtClean="0"/>
              <a:t>short </a:t>
            </a:r>
            <a:r>
              <a:rPr lang="en-US" sz="2000" b="1" dirty="0"/>
              <a:t>paths from early layers to later </a:t>
            </a:r>
            <a:r>
              <a:rPr lang="en-US" sz="2000" b="1" dirty="0" smtClean="0"/>
              <a:t>layers </a:t>
            </a:r>
            <a:r>
              <a:rPr lang="en-US" sz="2000" dirty="0" smtClean="0"/>
              <a:t>or</a:t>
            </a:r>
            <a:r>
              <a:rPr lang="en-US" sz="2000" b="1" dirty="0" smtClean="0"/>
              <a:t> </a:t>
            </a:r>
            <a:r>
              <a:rPr lang="en-US" sz="2000" dirty="0"/>
              <a:t>stochastic depth </a:t>
            </a:r>
            <a:r>
              <a:rPr lang="en-US" sz="2000" dirty="0" err="1"/>
              <a:t>ResNet</a:t>
            </a:r>
            <a:r>
              <a:rPr lang="en-US" sz="2000" dirty="0"/>
              <a:t> by randomly dropping layers during the training </a:t>
            </a:r>
            <a:r>
              <a:rPr lang="en-US" sz="2000" dirty="0" smtClean="0"/>
              <a:t>to</a:t>
            </a:r>
            <a:r>
              <a:rPr lang="en-US" sz="2000" b="1" dirty="0" smtClean="0"/>
              <a:t> </a:t>
            </a:r>
            <a:r>
              <a:rPr lang="en-US" sz="2000" b="1" dirty="0"/>
              <a:t>explicit</a:t>
            </a:r>
            <a:r>
              <a:rPr lang="en-US" sz="2000" b="1" dirty="0" smtClean="0"/>
              <a:t> preserve information flow (gradient)</a:t>
            </a:r>
          </a:p>
          <a:p>
            <a:pPr lvl="1"/>
            <a:r>
              <a:rPr lang="en-US" sz="2000" dirty="0" smtClean="0"/>
              <a:t>Skip connection shows that </a:t>
            </a:r>
            <a:r>
              <a:rPr lang="en-US" sz="2000" dirty="0"/>
              <a:t>many layer in network contribute very little and can in fact be randomly dropped during </a:t>
            </a:r>
            <a:r>
              <a:rPr lang="en-US" sz="2000" dirty="0" smtClean="0"/>
              <a:t>training</a:t>
            </a:r>
            <a:endParaRPr lang="en-US" sz="2000" b="1" dirty="0" smtClean="0"/>
          </a:p>
          <a:p>
            <a:pPr lvl="1"/>
            <a:r>
              <a:rPr lang="en-US" sz="2000" dirty="0" smtClean="0"/>
              <a:t>Inception net (</a:t>
            </a:r>
            <a:r>
              <a:rPr lang="en-US" sz="2000" dirty="0" err="1" smtClean="0"/>
              <a:t>GoogleNet</a:t>
            </a:r>
            <a:r>
              <a:rPr lang="en-US" sz="2000" dirty="0" smtClean="0"/>
              <a:t>) and variant of </a:t>
            </a:r>
            <a:r>
              <a:rPr lang="en-US" sz="2000" dirty="0" err="1" smtClean="0"/>
              <a:t>ResNets</a:t>
            </a:r>
            <a:r>
              <a:rPr lang="en-US" sz="2000" dirty="0" smtClean="0"/>
              <a:t> prove that simply </a:t>
            </a:r>
            <a:r>
              <a:rPr lang="en-US" sz="2000" b="1" dirty="0" smtClean="0"/>
              <a:t>increase the width of </a:t>
            </a:r>
            <a:r>
              <a:rPr lang="en-US" sz="2000" b="1" dirty="0"/>
              <a:t>each layer </a:t>
            </a:r>
            <a:r>
              <a:rPr lang="en-US" sz="2000" b="1" dirty="0" smtClean="0"/>
              <a:t>can improve network’s </a:t>
            </a:r>
            <a:r>
              <a:rPr lang="en-US" sz="2000" b="1" dirty="0"/>
              <a:t>performance</a:t>
            </a:r>
            <a:r>
              <a:rPr lang="en-US" sz="2000" dirty="0"/>
              <a:t> provided the depth is </a:t>
            </a:r>
            <a:r>
              <a:rPr lang="en-US" sz="2000" dirty="0" smtClean="0"/>
              <a:t>sufficient</a:t>
            </a:r>
          </a:p>
        </p:txBody>
      </p:sp>
    </p:spTree>
    <p:extLst>
      <p:ext uri="{BB962C8B-B14F-4D97-AF65-F5344CB8AC3E}">
        <p14:creationId xmlns:p14="http://schemas.microsoft.com/office/powerpoint/2010/main" val="3982829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41121"/>
            <a:ext cx="10178322" cy="435428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ResNet</a:t>
            </a:r>
            <a:r>
              <a:rPr lang="en-US" dirty="0"/>
              <a:t>, we construe a function into an identity and a non-linearity function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25" y="1884828"/>
            <a:ext cx="1657350" cy="48577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51678" y="2428786"/>
            <a:ext cx="10178322" cy="435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have Taylor expansion at x=0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050" y="2941552"/>
            <a:ext cx="5295900" cy="62865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251678" y="3636925"/>
            <a:ext cx="10178322" cy="1343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Realize that </a:t>
            </a:r>
            <a:r>
              <a:rPr lang="en-US" dirty="0" err="1"/>
              <a:t>ResNet</a:t>
            </a:r>
            <a:r>
              <a:rPr lang="en-US" dirty="0"/>
              <a:t> function look the same with Taylor expansion at f’(x) and g(x) = o(x)</a:t>
            </a:r>
          </a:p>
          <a:p>
            <a:r>
              <a:rPr lang="en-US" dirty="0"/>
              <a:t>We have known that the higher level of gradient for f(x) we can do, the more accurate of approximation we got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401" y="4979979"/>
            <a:ext cx="3437404" cy="13183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51678" y="4832655"/>
            <a:ext cx="6176733" cy="769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Same idea, Dense blocks where each layer is connected to every other layer in feedforward fashion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706" y="5751223"/>
            <a:ext cx="540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9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Challenge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BE5C-3A19-4BC5-8603-8CF270B6E95A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C839D22-3D54-4D29-8825-3E9132B2E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485" y="1648915"/>
            <a:ext cx="9900708" cy="39294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D4935E-EA69-46A1-89F7-17FD798914BF}"/>
              </a:ext>
            </a:extLst>
          </p:cNvPr>
          <p:cNvSpPr txBox="1"/>
          <p:nvPr/>
        </p:nvSpPr>
        <p:spPr>
          <a:xfrm>
            <a:off x="4544966" y="5745467"/>
            <a:ext cx="310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ImageNet Challenge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winer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through year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760E52-552E-4963-B03C-F609062BF547}"/>
              </a:ext>
            </a:extLst>
          </p:cNvPr>
          <p:cNvSpPr/>
          <p:nvPr/>
        </p:nvSpPr>
        <p:spPr>
          <a:xfrm>
            <a:off x="1251678" y="608949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https://paperswithcode.com/sota/image-classification-on-imagenet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617102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5251"/>
            <a:ext cx="10178322" cy="815919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50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6FD320-6F40-4D93-8A38-16B6D12A100A}"/>
              </a:ext>
            </a:extLst>
          </p:cNvPr>
          <p:cNvGrpSpPr/>
          <p:nvPr/>
        </p:nvGrpSpPr>
        <p:grpSpPr>
          <a:xfrm>
            <a:off x="2864672" y="2486143"/>
            <a:ext cx="6462656" cy="3571733"/>
            <a:chOff x="2379306" y="1456944"/>
            <a:chExt cx="6932646" cy="44885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AA0B93-D935-41BB-A8F0-0FB570B95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9306" y="1456944"/>
              <a:ext cx="6932646" cy="32907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3313A1-1CF7-417F-BD60-3565BCB0D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9306" y="4747653"/>
              <a:ext cx="6932646" cy="1197812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858E619-D3A3-4FAE-8BBB-FE8B9F45A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128857"/>
            <a:ext cx="10178322" cy="124286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Dense </a:t>
            </a:r>
            <a:r>
              <a:rPr lang="en-US" b="1" dirty="0" err="1" smtClean="0"/>
              <a:t>Conectivity</a:t>
            </a:r>
            <a:endParaRPr lang="en-US" b="1" dirty="0" smtClean="0"/>
          </a:p>
          <a:p>
            <a:pPr lvl="1"/>
            <a:r>
              <a:rPr lang="en-US" dirty="0" smtClean="0"/>
              <a:t>Instead of wide or deep, </a:t>
            </a:r>
            <a:r>
              <a:rPr lang="en-US" dirty="0" err="1" smtClean="0"/>
              <a:t>DenseNets</a:t>
            </a:r>
            <a:r>
              <a:rPr lang="en-US" dirty="0" smtClean="0"/>
              <a:t> </a:t>
            </a:r>
            <a:r>
              <a:rPr lang="en-US" dirty="0"/>
              <a:t>exploit the potential of the network through </a:t>
            </a:r>
            <a:r>
              <a:rPr lang="en-US" b="1" i="1" dirty="0"/>
              <a:t>feature </a:t>
            </a:r>
            <a:r>
              <a:rPr lang="en-US" b="1" i="1" dirty="0" smtClean="0"/>
              <a:t>reuse</a:t>
            </a:r>
          </a:p>
          <a:p>
            <a:pPr lvl="1"/>
            <a:r>
              <a:rPr lang="en-US" b="1" dirty="0"/>
              <a:t>Concatenating feature-maps learned by different layers </a:t>
            </a:r>
            <a:r>
              <a:rPr lang="en-US" dirty="0"/>
              <a:t>increases variation in the input of subsequent layers and improves efficiency</a:t>
            </a:r>
            <a:endParaRPr lang="en-US" b="1" i="1" dirty="0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56C19DDB-1F06-4A38-9384-C29881BE3C65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46816" y="2896374"/>
            <a:ext cx="23207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Concatenating features from different layers as Inception nets, skip connection like </a:t>
            </a:r>
            <a:r>
              <a:rPr lang="en-US" sz="1600" dirty="0" err="1">
                <a:solidFill>
                  <a:srgbClr val="FF0000"/>
                </a:solidFill>
              </a:rPr>
              <a:t>ResNet</a:t>
            </a:r>
            <a:r>
              <a:rPr lang="en-US" sz="1600" dirty="0">
                <a:solidFill>
                  <a:srgbClr val="FF0000"/>
                </a:solidFill>
              </a:rPr>
              <a:t>?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But more </a:t>
            </a:r>
            <a:r>
              <a:rPr lang="en-US" sz="1600" dirty="0" smtClean="0">
                <a:solidFill>
                  <a:srgbClr val="FF0000"/>
                </a:solidFill>
              </a:rPr>
              <a:t>compact!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68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5251"/>
            <a:ext cx="10178322" cy="815919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51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858E619-D3A3-4FAE-8BBB-FE8B9F45A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128857"/>
            <a:ext cx="10178322" cy="1242868"/>
          </a:xfrm>
        </p:spPr>
        <p:txBody>
          <a:bodyPr>
            <a:normAutofit/>
          </a:bodyPr>
          <a:lstStyle/>
          <a:p>
            <a:r>
              <a:rPr lang="en-US" b="1" dirty="0"/>
              <a:t>Growth rate </a:t>
            </a:r>
            <a:r>
              <a:rPr lang="en-US" b="1" i="1" dirty="0"/>
              <a:t>k</a:t>
            </a:r>
            <a:r>
              <a:rPr lang="en-US" b="1" dirty="0"/>
              <a:t> </a:t>
            </a:r>
            <a:r>
              <a:rPr lang="en-US" dirty="0"/>
              <a:t>is the additional number </a:t>
            </a:r>
            <a:r>
              <a:rPr lang="en-US" dirty="0" smtClean="0"/>
              <a:t>of </a:t>
            </a:r>
            <a:r>
              <a:rPr lang="en-US" dirty="0"/>
              <a:t>channels for each </a:t>
            </a:r>
            <a:r>
              <a:rPr lang="en-US" dirty="0" smtClean="0"/>
              <a:t>layer (its own channels)</a:t>
            </a:r>
            <a:endParaRPr lang="en-US" i="1" dirty="0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56C19DDB-1F06-4A38-9384-C29881BE3C65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067" y="1734362"/>
            <a:ext cx="6721866" cy="432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52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47932" y="1299251"/>
            <a:ext cx="5976462" cy="3060993"/>
          </a:xfrm>
        </p:spPr>
        <p:txBody>
          <a:bodyPr>
            <a:noAutofit/>
          </a:bodyPr>
          <a:lstStyle/>
          <a:p>
            <a:r>
              <a:rPr lang="en-US" sz="1800" b="1" dirty="0" smtClean="0"/>
              <a:t>Composition Layers</a:t>
            </a:r>
            <a:endParaRPr lang="en-US" sz="1800" b="1" dirty="0"/>
          </a:p>
          <a:p>
            <a:pPr lvl="1"/>
            <a:r>
              <a:rPr lang="en-US" dirty="0" smtClean="0"/>
              <a:t>For </a:t>
            </a:r>
            <a:r>
              <a:rPr lang="en-US" dirty="0"/>
              <a:t>each composition layer, </a:t>
            </a:r>
            <a:r>
              <a:rPr lang="en-US" b="1" dirty="0"/>
              <a:t>Pre-Activation </a:t>
            </a:r>
            <a:r>
              <a:rPr lang="en-US" b="1" dirty="0" smtClean="0"/>
              <a:t>(BN, </a:t>
            </a:r>
            <a:r>
              <a:rPr lang="en-US" b="1" dirty="0" err="1" smtClean="0"/>
              <a:t>ReLU</a:t>
            </a:r>
            <a:r>
              <a:rPr lang="en-US" b="1" dirty="0"/>
              <a:t> </a:t>
            </a:r>
            <a:r>
              <a:rPr lang="en-US" b="1" dirty="0" smtClean="0"/>
              <a:t>then 3x3 </a:t>
            </a:r>
            <a:r>
              <a:rPr lang="en-US" b="1" dirty="0" err="1" smtClean="0"/>
              <a:t>Conv</a:t>
            </a:r>
            <a:r>
              <a:rPr lang="en-US" b="1" dirty="0" smtClean="0"/>
              <a:t>)</a:t>
            </a:r>
            <a:r>
              <a:rPr lang="en-US" b="1" dirty="0"/>
              <a:t> </a:t>
            </a:r>
            <a:r>
              <a:rPr lang="en-US" dirty="0"/>
              <a:t>are done with output feature maps of </a:t>
            </a:r>
            <a:r>
              <a:rPr lang="en-US" i="1" dirty="0"/>
              <a:t>k</a:t>
            </a:r>
            <a:r>
              <a:rPr lang="en-US" dirty="0"/>
              <a:t> channels, say for example, to transform </a:t>
            </a:r>
            <a:r>
              <a:rPr lang="en-US" i="1" dirty="0"/>
              <a:t>x</a:t>
            </a:r>
            <a:r>
              <a:rPr lang="en-US" dirty="0"/>
              <a:t>0, </a:t>
            </a:r>
            <a:r>
              <a:rPr lang="en-US" i="1" dirty="0"/>
              <a:t>x</a:t>
            </a:r>
            <a:r>
              <a:rPr lang="en-US" dirty="0"/>
              <a:t>1, </a:t>
            </a:r>
            <a:r>
              <a:rPr lang="en-US" i="1" dirty="0"/>
              <a:t>x</a:t>
            </a:r>
            <a:r>
              <a:rPr lang="en-US" dirty="0"/>
              <a:t>2, </a:t>
            </a:r>
            <a:r>
              <a:rPr lang="en-US" i="1" dirty="0"/>
              <a:t>x</a:t>
            </a:r>
            <a:r>
              <a:rPr lang="en-US" dirty="0"/>
              <a:t>3 to </a:t>
            </a:r>
            <a:r>
              <a:rPr lang="en-US" i="1" dirty="0"/>
              <a:t>x</a:t>
            </a:r>
            <a:r>
              <a:rPr lang="en-US" dirty="0"/>
              <a:t>4. This is the idea from </a:t>
            </a:r>
            <a:r>
              <a:rPr lang="en-US" i="1" dirty="0">
                <a:hlinkClick r:id="rId3"/>
              </a:rPr>
              <a:t>Pre-Activation </a:t>
            </a:r>
            <a:r>
              <a:rPr lang="en-US" i="1" dirty="0" err="1">
                <a:hlinkClick r:id="rId3"/>
              </a:rPr>
              <a:t>ResNet</a:t>
            </a:r>
            <a:r>
              <a:rPr lang="en-US" i="1" dirty="0" smtClean="0"/>
              <a:t>.</a:t>
            </a:r>
          </a:p>
          <a:p>
            <a:pPr lvl="1"/>
            <a:endParaRPr lang="en-US" sz="1600" dirty="0" smtClean="0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B1A32662-408A-46EA-8F7F-F899900BBEBD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393" y="1655545"/>
            <a:ext cx="4105607" cy="23707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963" y="4026328"/>
            <a:ext cx="10041037" cy="191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7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53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47932" y="1299251"/>
            <a:ext cx="9124354" cy="3060993"/>
          </a:xfrm>
        </p:spPr>
        <p:txBody>
          <a:bodyPr>
            <a:noAutofit/>
          </a:bodyPr>
          <a:lstStyle/>
          <a:p>
            <a:r>
              <a:rPr lang="en-US" sz="1800" b="1" dirty="0" err="1" smtClean="0"/>
              <a:t>DenseNet</a:t>
            </a:r>
            <a:r>
              <a:rPr lang="en-US" sz="1800" b="1" dirty="0" smtClean="0"/>
              <a:t>-B </a:t>
            </a:r>
            <a:r>
              <a:rPr lang="en-US" sz="1800" dirty="0" smtClean="0"/>
              <a:t>with bottleneck layer</a:t>
            </a:r>
            <a:endParaRPr lang="en-US" sz="1800" dirty="0"/>
          </a:p>
          <a:p>
            <a:pPr lvl="1"/>
            <a:r>
              <a:rPr lang="en-US" dirty="0"/>
              <a:t>To reduce the model complexity and size, </a:t>
            </a:r>
            <a:r>
              <a:rPr lang="en-US" b="1" dirty="0"/>
              <a:t>BN-ReLU-1×1 </a:t>
            </a:r>
            <a:r>
              <a:rPr lang="en-US" b="1" dirty="0" err="1"/>
              <a:t>Conv</a:t>
            </a:r>
            <a:r>
              <a:rPr lang="en-US" dirty="0"/>
              <a:t> is done before </a:t>
            </a:r>
            <a:r>
              <a:rPr lang="en-US" b="1" dirty="0"/>
              <a:t>BN-ReLU-3×3 Conv</a:t>
            </a:r>
            <a:r>
              <a:rPr lang="en-US" dirty="0"/>
              <a:t>.</a:t>
            </a:r>
            <a:endParaRPr lang="en-US" sz="1600" dirty="0" smtClean="0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B1A32662-408A-46EA-8F7F-F899900BBEBD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02" y="2676918"/>
            <a:ext cx="9447196" cy="320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1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47932" y="1299251"/>
                <a:ext cx="9124354" cy="3060993"/>
              </a:xfrm>
            </p:spPr>
            <p:txBody>
              <a:bodyPr>
                <a:noAutofit/>
              </a:bodyPr>
              <a:lstStyle/>
              <a:p>
                <a:r>
                  <a:rPr lang="en-US" b="1" dirty="0" smtClean="0"/>
                  <a:t>If a dense block contains </a:t>
                </a:r>
                <a:r>
                  <a:rPr lang="en-US" b="1" i="1" dirty="0"/>
                  <a:t>m</a:t>
                </a:r>
                <a:r>
                  <a:rPr lang="en-US" b="1" dirty="0"/>
                  <a:t> feature-maps, The transition layer generate 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1" i="1" smtClean="0"/>
                  <a:t>m</a:t>
                </a:r>
                <a:r>
                  <a:rPr lang="en-US" b="1" dirty="0"/>
                  <a:t> output feature maps</a:t>
                </a:r>
                <a:r>
                  <a:rPr lang="en-US" dirty="0"/>
                  <a:t>, where </a:t>
                </a:r>
                <a:r>
                  <a:rPr lang="en-US" dirty="0" smtClean="0"/>
                  <a:t>0&lt;</a:t>
                </a:r>
                <a:r>
                  <a:rPr lang="en-US" i="1" dirty="0" smtClean="0"/>
                  <a:t>θ</a:t>
                </a:r>
                <a:r>
                  <a:rPr lang="en-US" dirty="0"/>
                  <a:t>≤1 is referred to as the compression factor.</a:t>
                </a:r>
              </a:p>
              <a:p>
                <a:r>
                  <a:rPr lang="en-US" dirty="0"/>
                  <a:t>When 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 smtClean="0"/>
                  <a:t>=1</a:t>
                </a:r>
                <a:r>
                  <a:rPr lang="en-US" dirty="0"/>
                  <a:t>, the number of feature-maps across transition layers remains unchanged. </a:t>
                </a:r>
                <a:r>
                  <a:rPr lang="en-US" dirty="0" err="1"/>
                  <a:t>DenseNet</a:t>
                </a:r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&lt;1 </a:t>
                </a:r>
                <a:r>
                  <a:rPr lang="en-US" dirty="0"/>
                  <a:t>is referred as </a:t>
                </a:r>
                <a:r>
                  <a:rPr lang="en-US" b="1" dirty="0" err="1"/>
                  <a:t>DenseNet</a:t>
                </a:r>
                <a:r>
                  <a:rPr lang="en-US" b="1" dirty="0"/>
                  <a:t>-C</a:t>
                </a:r>
                <a:r>
                  <a:rPr lang="en-US" dirty="0"/>
                  <a:t>, and 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 smtClean="0"/>
                  <a:t>=</a:t>
                </a:r>
                <a:r>
                  <a:rPr lang="en-US" b="1" dirty="0"/>
                  <a:t>0.5</a:t>
                </a:r>
                <a:r>
                  <a:rPr lang="en-US" dirty="0"/>
                  <a:t> in the experiment.</a:t>
                </a:r>
              </a:p>
              <a:p>
                <a:r>
                  <a:rPr lang="en-US" dirty="0"/>
                  <a:t>When </a:t>
                </a:r>
                <a:r>
                  <a:rPr lang="en-US" b="1" dirty="0"/>
                  <a:t>both the bottleneck and transition layers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 smtClean="0"/>
                  <a:t>&lt;</a:t>
                </a:r>
                <a:r>
                  <a:rPr lang="en-US" b="1" dirty="0"/>
                  <a:t>1 are used</a:t>
                </a:r>
                <a:r>
                  <a:rPr lang="en-US" dirty="0"/>
                  <a:t>, the model is referred as </a:t>
                </a:r>
                <a:r>
                  <a:rPr lang="en-US" b="1" dirty="0" err="1"/>
                  <a:t>DenseNet</a:t>
                </a:r>
                <a:r>
                  <a:rPr lang="en-US" b="1" dirty="0"/>
                  <a:t>-BC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47932" y="1299251"/>
                <a:ext cx="9124354" cy="3060993"/>
              </a:xfrm>
              <a:blipFill>
                <a:blip r:embed="rId3"/>
                <a:stretch>
                  <a:fillRect l="-601" t="-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B1A32662-408A-46EA-8F7F-F899900BBEBD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208785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1002"/>
            <a:ext cx="10178322" cy="989215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2CAF8C-1F18-4977-9A7A-7A033DF59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54" y="2699728"/>
            <a:ext cx="9973169" cy="330160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C252D9-B528-444C-A0F3-C45107F6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7" y="1039529"/>
            <a:ext cx="10491143" cy="1780674"/>
          </a:xfrm>
        </p:spPr>
        <p:txBody>
          <a:bodyPr>
            <a:noAutofit/>
          </a:bodyPr>
          <a:lstStyle/>
          <a:p>
            <a:r>
              <a:rPr lang="en-US" sz="1800" b="1" dirty="0"/>
              <a:t>Dense network </a:t>
            </a:r>
            <a:r>
              <a:rPr lang="en-US" sz="1800" b="1" dirty="0" smtClean="0"/>
              <a:t>architecture</a:t>
            </a:r>
          </a:p>
          <a:p>
            <a:pPr lvl="1"/>
            <a:r>
              <a:rPr lang="en-US" sz="1600" dirty="0"/>
              <a:t>1×1 </a:t>
            </a:r>
            <a:r>
              <a:rPr lang="en-US" sz="1600" dirty="0" err="1"/>
              <a:t>Conv</a:t>
            </a:r>
            <a:r>
              <a:rPr lang="en-US" sz="1600" dirty="0"/>
              <a:t> followed by 2×2 average pooling are used as the transition layers between two contiguous dense </a:t>
            </a:r>
            <a:r>
              <a:rPr lang="en-US" sz="1600" dirty="0" smtClean="0"/>
              <a:t>blocks</a:t>
            </a:r>
            <a:endParaRPr lang="en-US" sz="1600" dirty="0"/>
          </a:p>
          <a:p>
            <a:pPr lvl="1"/>
            <a:r>
              <a:rPr lang="en-US" sz="1600" dirty="0"/>
              <a:t>Feature map sizes are the same within the dense block so that they can be concatenated together </a:t>
            </a:r>
            <a:r>
              <a:rPr lang="en-US" sz="1600" dirty="0" smtClean="0"/>
              <a:t>easily</a:t>
            </a:r>
            <a:endParaRPr lang="en-US" sz="1600" dirty="0"/>
          </a:p>
          <a:p>
            <a:pPr lvl="1"/>
            <a:r>
              <a:rPr lang="en-US" sz="1600" dirty="0" smtClean="0"/>
              <a:t>Final, </a:t>
            </a:r>
            <a:r>
              <a:rPr lang="en-US" sz="1600" dirty="0"/>
              <a:t>a global average pooling </a:t>
            </a:r>
            <a:r>
              <a:rPr lang="en-US" sz="1600" dirty="0" smtClean="0"/>
              <a:t>followed by a </a:t>
            </a:r>
            <a:r>
              <a:rPr lang="en-US" sz="1600" dirty="0" err="1"/>
              <a:t>softmax</a:t>
            </a:r>
            <a:r>
              <a:rPr lang="en-US" sz="1600" dirty="0"/>
              <a:t> classifier is </a:t>
            </a:r>
            <a:r>
              <a:rPr lang="en-US" sz="1600" dirty="0" smtClean="0"/>
              <a:t>attached</a:t>
            </a:r>
          </a:p>
        </p:txBody>
      </p:sp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DD4E128A-9C13-45A7-9CEB-12CEAB6E4F9D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414109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5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C252D9-B528-444C-A0F3-C45107F6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6057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Advantage 1: Strong gradient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61D8E-D9E8-45A2-A868-D884F3953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525" y="2162696"/>
            <a:ext cx="8788950" cy="3713837"/>
          </a:xfrm>
          <a:prstGeom prst="rect">
            <a:avLst/>
          </a:prstGeom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5A7DB85B-3760-4CF6-9D56-AD78674A99E3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100859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5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C252D9-B528-444C-A0F3-C45107F6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6057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Advantage 2: Parameter and computational efficiency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0723E-00F9-400F-9DE1-58E01D2C4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512" y="1921116"/>
            <a:ext cx="8800975" cy="4086389"/>
          </a:xfrm>
          <a:prstGeom prst="rect">
            <a:avLst/>
          </a:prstGeom>
        </p:spPr>
      </p:pic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691B0039-E9A6-4BA2-8BD3-2308CC6D1A8F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25210219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5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58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C252D9-B528-444C-A0F3-C45107F6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6057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Advantage 3: Maintains low complexity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DC0A3-9063-422F-9889-5E728D99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168" y="1885203"/>
            <a:ext cx="8199664" cy="4034496"/>
          </a:xfrm>
          <a:prstGeom prst="rect">
            <a:avLst/>
          </a:prstGeom>
        </p:spPr>
      </p:pic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AD4C1F7D-7D9C-4812-B6F0-B349C6F7394A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34343078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5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59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C252D9-B528-444C-A0F3-C45107F6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6057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Advantage 3: Maintains low complexity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C24A5B-A0EB-4C7C-A1BB-A00258FC7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283" y="1883229"/>
            <a:ext cx="8803433" cy="4015745"/>
          </a:xfrm>
          <a:prstGeom prst="rect">
            <a:avLst/>
          </a:prstGeom>
        </p:spPr>
      </p:pic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E614E841-18DC-488E-8233-379AFE560199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3071829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pPr lvl="0"/>
            <a:r>
              <a:rPr lang="en-US" altLang="en-US" i="1" dirty="0"/>
              <a:t>For classification task</a:t>
            </a:r>
          </a:p>
          <a:p>
            <a:pPr lvl="0"/>
            <a:r>
              <a:rPr lang="en-US" altLang="en-US" b="1" dirty="0"/>
              <a:t>Accuracy</a:t>
            </a:r>
          </a:p>
          <a:p>
            <a:pPr lvl="1"/>
            <a:r>
              <a:rPr lang="en-US" altLang="en-US" dirty="0"/>
              <a:t>Top-1 accuracy: Predicted label should match ground truth label</a:t>
            </a:r>
          </a:p>
          <a:p>
            <a:pPr lvl="1"/>
            <a:r>
              <a:rPr lang="en-US" altLang="en-US" dirty="0"/>
              <a:t>Top-5 accuracy: Ground truth label match one of 5 highest-score predicted label</a:t>
            </a:r>
          </a:p>
          <a:p>
            <a:pPr lvl="0"/>
            <a:r>
              <a:rPr lang="en-US" altLang="en-US" b="1" dirty="0"/>
              <a:t>Error rate</a:t>
            </a:r>
          </a:p>
          <a:p>
            <a:pPr lvl="1"/>
            <a:r>
              <a:rPr lang="en-US" altLang="en-US" dirty="0"/>
              <a:t>The percentage of wrong prediction</a:t>
            </a:r>
          </a:p>
          <a:p>
            <a:pPr lvl="1"/>
            <a:endParaRPr lang="en-US" altLang="en-US" b="1" dirty="0"/>
          </a:p>
          <a:p>
            <a:pPr lvl="1"/>
            <a:endParaRPr lang="en-US" altLang="en-US" b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3A6B-37DA-4FC5-A183-BC24A2203E6B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28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51678" y="1277953"/>
            <a:ext cx="10178322" cy="98947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err="1"/>
              <a:t>DensNet</a:t>
            </a:r>
            <a:r>
              <a:rPr lang="en-US" b="1" dirty="0"/>
              <a:t> detail architecture</a:t>
            </a:r>
          </a:p>
          <a:p>
            <a:pPr lvl="1"/>
            <a:r>
              <a:rPr lang="en-US" dirty="0"/>
              <a:t>Growth rate for all the networks is k = 32</a:t>
            </a:r>
          </a:p>
          <a:p>
            <a:pPr lvl="1"/>
            <a:r>
              <a:rPr lang="en-US" dirty="0"/>
              <a:t>Each “conv” layer shown in the table corresponds the sequence BN-</a:t>
            </a:r>
            <a:r>
              <a:rPr lang="en-US" dirty="0" err="1"/>
              <a:t>ReLU</a:t>
            </a:r>
            <a:r>
              <a:rPr lang="en-US" dirty="0"/>
              <a:t>-Conv.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AA8E8-97B6-4868-9628-A910121E1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539" y="2381056"/>
            <a:ext cx="7353956" cy="3563189"/>
          </a:xfrm>
          <a:prstGeom prst="rect">
            <a:avLst/>
          </a:prstGeom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B1A32662-408A-46EA-8F7F-F899900BBEBD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240133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51678" y="1277953"/>
            <a:ext cx="10178322" cy="1274747"/>
          </a:xfrm>
        </p:spPr>
        <p:txBody>
          <a:bodyPr>
            <a:normAutofit/>
          </a:bodyPr>
          <a:lstStyle/>
          <a:p>
            <a:r>
              <a:rPr lang="en-US" b="1" dirty="0"/>
              <a:t>Implementation</a:t>
            </a:r>
          </a:p>
          <a:p>
            <a:pPr lvl="1"/>
            <a:r>
              <a:rPr lang="en-US" dirty="0"/>
              <a:t>Growth rate for all the networks is k = 32</a:t>
            </a:r>
          </a:p>
          <a:p>
            <a:pPr lvl="1"/>
            <a:r>
              <a:rPr lang="en-US" dirty="0"/>
              <a:t>Each “conv” layer shown in the table corresponds the sequence BN-</a:t>
            </a:r>
            <a:r>
              <a:rPr lang="en-US" dirty="0" err="1"/>
              <a:t>ReLU</a:t>
            </a:r>
            <a:r>
              <a:rPr lang="en-US" dirty="0"/>
              <a:t>-Conv. </a:t>
            </a:r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093A7F9-D8C2-4EBB-87AB-5DE3F0E6EA8D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305504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433"/>
            <a:ext cx="10178322" cy="1492132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62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1717386"/>
          </a:xfrm>
        </p:spPr>
        <p:txBody>
          <a:bodyPr>
            <a:normAutofit/>
          </a:bodyPr>
          <a:lstStyle/>
          <a:p>
            <a:r>
              <a:rPr lang="en-US" sz="1800" b="1" dirty="0"/>
              <a:t>Results: </a:t>
            </a:r>
            <a:r>
              <a:rPr lang="en-US" sz="1800" dirty="0"/>
              <a:t>On CIFAR-10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B7E569-7946-4BEF-BF4A-A64E77F03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94" y="1650381"/>
            <a:ext cx="8761012" cy="4388833"/>
          </a:xfrm>
          <a:prstGeom prst="rect">
            <a:avLst/>
          </a:prstGeom>
        </p:spPr>
      </p:pic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182377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433"/>
            <a:ext cx="10178322" cy="1492132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63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1717386"/>
          </a:xfrm>
        </p:spPr>
        <p:txBody>
          <a:bodyPr>
            <a:normAutofit/>
          </a:bodyPr>
          <a:lstStyle/>
          <a:p>
            <a:r>
              <a:rPr lang="en-US" sz="1800" b="1" dirty="0"/>
              <a:t>Results: </a:t>
            </a:r>
            <a:r>
              <a:rPr lang="en-US" sz="1800" dirty="0"/>
              <a:t>On CIFAR-100</a:t>
            </a:r>
          </a:p>
        </p:txBody>
      </p:sp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160B9-4034-4E14-8169-5A5A9929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40" y="1706565"/>
            <a:ext cx="8432443" cy="42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797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433"/>
            <a:ext cx="10178322" cy="1492132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1717386"/>
          </a:xfrm>
        </p:spPr>
        <p:txBody>
          <a:bodyPr>
            <a:normAutofit/>
          </a:bodyPr>
          <a:lstStyle/>
          <a:p>
            <a:r>
              <a:rPr lang="en-US" sz="1800" b="1" dirty="0"/>
              <a:t>Results: </a:t>
            </a:r>
            <a:r>
              <a:rPr lang="en-US" sz="1800" dirty="0"/>
              <a:t>On ImageNet</a:t>
            </a:r>
          </a:p>
        </p:txBody>
      </p:sp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92A363-D48A-4A77-AF65-F0716A538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027" y="1642842"/>
            <a:ext cx="8981624" cy="43963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F714B7-0C1B-413E-A0D4-7F3157D6F1F9}"/>
              </a:ext>
            </a:extLst>
          </p:cNvPr>
          <p:cNvSpPr txBox="1"/>
          <p:nvPr/>
        </p:nvSpPr>
        <p:spPr>
          <a:xfrm>
            <a:off x="6992995" y="937045"/>
            <a:ext cx="332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Deeper network but less params!</a:t>
            </a:r>
          </a:p>
        </p:txBody>
      </p:sp>
    </p:spTree>
    <p:extLst>
      <p:ext uri="{BB962C8B-B14F-4D97-AF65-F5344CB8AC3E}">
        <p14:creationId xmlns:p14="http://schemas.microsoft.com/office/powerpoint/2010/main" val="39432857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433"/>
            <a:ext cx="10178322" cy="1492132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1717386"/>
          </a:xfrm>
        </p:spPr>
        <p:txBody>
          <a:bodyPr>
            <a:normAutofit/>
          </a:bodyPr>
          <a:lstStyle/>
          <a:p>
            <a:r>
              <a:rPr lang="en-US" sz="1800" b="1" dirty="0"/>
              <a:t>Multi-Scale </a:t>
            </a:r>
            <a:r>
              <a:rPr lang="en-US" sz="1800" b="1" dirty="0" err="1"/>
              <a:t>DenseNet</a:t>
            </a:r>
            <a:endParaRPr lang="en-US" sz="1800" b="1" dirty="0"/>
          </a:p>
          <a:p>
            <a:pPr lvl="1"/>
            <a:r>
              <a:rPr lang="en-US" sz="1600" dirty="0"/>
              <a:t>2.6x faster than </a:t>
            </a:r>
            <a:r>
              <a:rPr lang="en-US" sz="1600" dirty="0" err="1"/>
              <a:t>ResNets</a:t>
            </a:r>
            <a:r>
              <a:rPr lang="en-US" sz="1600" dirty="0"/>
              <a:t> and 1.3x faster than </a:t>
            </a:r>
            <a:r>
              <a:rPr lang="en-US" sz="1600" dirty="0" err="1"/>
              <a:t>DenseNets</a:t>
            </a:r>
            <a:r>
              <a:rPr lang="en-US" sz="1600" dirty="0"/>
              <a:t> at inference time</a:t>
            </a:r>
          </a:p>
        </p:txBody>
      </p:sp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Multi-Scale </a:t>
            </a:r>
            <a:r>
              <a:rPr lang="en-US" sz="1050" dirty="0" err="1"/>
              <a:t>DenseNet</a:t>
            </a:r>
            <a:r>
              <a:rPr lang="en-US" sz="1050" dirty="0"/>
              <a:t>, 2017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D63857-7CCF-46FF-907D-C90715452264}"/>
              </a:ext>
            </a:extLst>
          </p:cNvPr>
          <p:cNvGrpSpPr/>
          <p:nvPr/>
        </p:nvGrpSpPr>
        <p:grpSpPr>
          <a:xfrm>
            <a:off x="3037164" y="1958015"/>
            <a:ext cx="6607350" cy="4139556"/>
            <a:chOff x="3037164" y="1958015"/>
            <a:chExt cx="6607350" cy="413955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8BB685-BDD8-41DD-8270-EF50B0C03E6D}"/>
                </a:ext>
              </a:extLst>
            </p:cNvPr>
            <p:cNvGrpSpPr/>
            <p:nvPr/>
          </p:nvGrpSpPr>
          <p:grpSpPr>
            <a:xfrm>
              <a:off x="3037164" y="1958015"/>
              <a:ext cx="6607350" cy="4139556"/>
              <a:chOff x="3037164" y="1958015"/>
              <a:chExt cx="6607350" cy="41395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0F5DC26-D70E-42A6-9A6B-19EB8F601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7164" y="1958015"/>
                <a:ext cx="6607350" cy="327839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84ED486-C89A-4DF2-9CDD-848952816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7165" y="5236407"/>
                <a:ext cx="2928208" cy="861164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C23FBA6-AA9A-48E1-BE99-BC8BC65267D1}"/>
                </a:ext>
              </a:extLst>
            </p:cNvPr>
            <p:cNvGrpSpPr/>
            <p:nvPr/>
          </p:nvGrpSpPr>
          <p:grpSpPr>
            <a:xfrm>
              <a:off x="5965373" y="5236407"/>
              <a:ext cx="3679141" cy="861164"/>
              <a:chOff x="5965373" y="5236407"/>
              <a:chExt cx="3679141" cy="86116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E3C56CC-4C74-4683-ADFA-0F5E510761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301"/>
              <a:stretch/>
            </p:blipFill>
            <p:spPr>
              <a:xfrm>
                <a:off x="5965373" y="5236407"/>
                <a:ext cx="3312294" cy="86116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8FB0DD7-FDBA-4F85-A167-DED905176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1046" r="9351"/>
              <a:stretch/>
            </p:blipFill>
            <p:spPr>
              <a:xfrm>
                <a:off x="9277667" y="5236407"/>
                <a:ext cx="366847" cy="8611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59723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65073"/>
            <a:ext cx="8815431" cy="1798319"/>
          </a:xfrm>
        </p:spPr>
        <p:txBody>
          <a:bodyPr>
            <a:normAutofit/>
          </a:bodyPr>
          <a:lstStyle/>
          <a:p>
            <a:r>
              <a:rPr lang="en-US" dirty="0" err="1"/>
              <a:t>Depthwise</a:t>
            </a:r>
            <a:r>
              <a:rPr lang="en-US" dirty="0"/>
              <a:t> Separable </a:t>
            </a:r>
            <a:r>
              <a:rPr lang="en-US" dirty="0" err="1"/>
              <a:t>Conv</a:t>
            </a:r>
            <a:r>
              <a:rPr lang="en-US" dirty="0"/>
              <a:t> is  </a:t>
            </a:r>
            <a:r>
              <a:rPr lang="en-US" b="1" dirty="0"/>
              <a:t>a </a:t>
            </a:r>
            <a:r>
              <a:rPr lang="en-US" b="1" dirty="0" err="1"/>
              <a:t>depthwise</a:t>
            </a:r>
            <a:r>
              <a:rPr lang="en-US" b="1" dirty="0"/>
              <a:t> convolution followed by a pointwise </a:t>
            </a:r>
            <a:r>
              <a:rPr lang="en-US" b="1" dirty="0" smtClean="0"/>
              <a:t>convolution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0"/>
          <a:stretch/>
        </p:blipFill>
        <p:spPr>
          <a:xfrm>
            <a:off x="5744800" y="2321855"/>
            <a:ext cx="5731601" cy="360648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491152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Depthwise</a:t>
            </a:r>
            <a:r>
              <a:rPr lang="en-US" b="1" dirty="0"/>
              <a:t> convolution</a:t>
            </a:r>
            <a:r>
              <a:rPr lang="en-US" dirty="0"/>
              <a:t> is the </a:t>
            </a:r>
            <a:r>
              <a:rPr lang="en-US" b="1" dirty="0"/>
              <a:t>channel-wise spatial convolution</a:t>
            </a:r>
            <a:r>
              <a:rPr lang="en-US" dirty="0"/>
              <a:t>. </a:t>
            </a:r>
          </a:p>
          <a:p>
            <a:r>
              <a:rPr lang="en-US" b="1" dirty="0"/>
              <a:t>Pointwise convolution</a:t>
            </a:r>
            <a:r>
              <a:rPr lang="en-US" dirty="0"/>
              <a:t> actually is the </a:t>
            </a:r>
            <a:r>
              <a:rPr lang="en-US" b="1" dirty="0"/>
              <a:t>1×1 convolution</a:t>
            </a:r>
            <a:r>
              <a:rPr lang="en-US" dirty="0"/>
              <a:t> to change the dimension.</a:t>
            </a:r>
          </a:p>
        </p:txBody>
      </p:sp>
    </p:spTree>
    <p:extLst>
      <p:ext uri="{BB962C8B-B14F-4D97-AF65-F5344CB8AC3E}">
        <p14:creationId xmlns:p14="http://schemas.microsoft.com/office/powerpoint/2010/main" val="42249797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67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09" y="1358210"/>
            <a:ext cx="10563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339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51678" y="1323705"/>
            <a:ext cx="5750013" cy="3252650"/>
          </a:xfrm>
        </p:spPr>
        <p:txBody>
          <a:bodyPr>
            <a:noAutofit/>
          </a:bodyPr>
          <a:lstStyle/>
          <a:p>
            <a:r>
              <a:rPr lang="en-US" sz="1500" dirty="0"/>
              <a:t>If Standard Convolution vs </a:t>
            </a:r>
            <a:r>
              <a:rPr lang="en-US" sz="1500" dirty="0" err="1"/>
              <a:t>Depthwise</a:t>
            </a:r>
            <a:r>
              <a:rPr lang="en-US" sz="1500" dirty="0"/>
              <a:t> Separable Convolution for ImageNet dataset:</a:t>
            </a:r>
          </a:p>
          <a:p>
            <a:endParaRPr lang="en-US" sz="1500" b="1" dirty="0"/>
          </a:p>
          <a:p>
            <a:endParaRPr lang="en-US" sz="1500" b="1" dirty="0"/>
          </a:p>
          <a:p>
            <a:endParaRPr lang="en-US" sz="1500" b="1" dirty="0"/>
          </a:p>
          <a:p>
            <a:endParaRPr lang="en-US" sz="1500" b="1" dirty="0"/>
          </a:p>
          <a:p>
            <a:r>
              <a:rPr lang="en-US" sz="1500" b="1" dirty="0" err="1"/>
              <a:t>MobileNet</a:t>
            </a:r>
            <a:r>
              <a:rPr lang="en-US" sz="1500" b="1" dirty="0"/>
              <a:t> only got 1% loss in accuracy, but the </a:t>
            </a:r>
            <a:r>
              <a:rPr lang="en-US" sz="1500" b="1" dirty="0" err="1"/>
              <a:t>Mult</a:t>
            </a:r>
            <a:r>
              <a:rPr lang="en-US" sz="1500" b="1" dirty="0"/>
              <a:t>-Adds and parameters are reduced tremendously.</a:t>
            </a:r>
            <a:endParaRPr lang="en-US" sz="1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0839"/>
          </a:xfrm>
        </p:spPr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68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820090" y="992777"/>
            <a:ext cx="9566366" cy="5291764"/>
            <a:chOff x="2051700" y="1025026"/>
            <a:chExt cx="9378300" cy="5191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775" y="1025026"/>
              <a:ext cx="4467225" cy="519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00" y="4007772"/>
              <a:ext cx="4911075" cy="220837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90" y="1934200"/>
            <a:ext cx="44386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377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51678" y="1323705"/>
            <a:ext cx="5750013" cy="3252650"/>
          </a:xfrm>
        </p:spPr>
        <p:txBody>
          <a:bodyPr>
            <a:noAutofit/>
          </a:bodyPr>
          <a:lstStyle/>
          <a:p>
            <a:r>
              <a:rPr lang="en-US" dirty="0"/>
              <a:t>MobileNet-224 full architecture</a:t>
            </a:r>
          </a:p>
          <a:p>
            <a:r>
              <a:rPr lang="en-US" dirty="0"/>
              <a:t>Note that after each </a:t>
            </a:r>
            <a:r>
              <a:rPr lang="en-US" dirty="0" err="1"/>
              <a:t>Conv</a:t>
            </a:r>
            <a:r>
              <a:rPr lang="en-US" dirty="0"/>
              <a:t> layer is </a:t>
            </a:r>
            <a:r>
              <a:rPr lang="en-US" dirty="0" err="1"/>
              <a:t>ReLU</a:t>
            </a:r>
            <a:r>
              <a:rPr lang="en-US" dirty="0"/>
              <a:t> and BN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0839"/>
          </a:xfrm>
        </p:spPr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69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663333" y="992777"/>
            <a:ext cx="9566366" cy="5291764"/>
            <a:chOff x="2051700" y="1025026"/>
            <a:chExt cx="9378300" cy="5191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775" y="1025026"/>
              <a:ext cx="4467225" cy="519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00" y="4007772"/>
              <a:ext cx="4911075" cy="2208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54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91069"/>
          </a:xfrm>
        </p:spPr>
        <p:txBody>
          <a:bodyPr/>
          <a:lstStyle/>
          <a:p>
            <a:r>
              <a:rPr lang="en-US" dirty="0"/>
              <a:t>Vanilla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r>
              <a:rPr lang="en-US" b="1" dirty="0"/>
              <a:t>“Vanilla” neural networks: </a:t>
            </a:r>
            <a:r>
              <a:rPr lang="en-US" dirty="0"/>
              <a:t>an extension of linear regression with activation function, backpropagation gradient calculation and gradient based optimization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0999181-1EFB-428F-AB83-8448532F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26" y="2568428"/>
            <a:ext cx="6187547" cy="35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536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Standard </a:t>
            </a:r>
            <a:r>
              <a:rPr lang="en-US" sz="1800" dirty="0"/>
              <a:t>Convolution vs </a:t>
            </a:r>
            <a:r>
              <a:rPr lang="en-US" sz="1800" dirty="0" err="1"/>
              <a:t>Depthwise</a:t>
            </a:r>
            <a:r>
              <a:rPr lang="en-US" sz="1800" dirty="0"/>
              <a:t> Separable Convolution for ImageNet dataset:</a:t>
            </a:r>
          </a:p>
          <a:p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endParaRPr lang="en-US" sz="1800" b="1" dirty="0"/>
          </a:p>
          <a:p>
            <a:r>
              <a:rPr lang="en-US" sz="1800" b="1" dirty="0" err="1"/>
              <a:t>MobileNet</a:t>
            </a:r>
            <a:r>
              <a:rPr lang="en-US" sz="1800" b="1" dirty="0"/>
              <a:t> only got 1% loss in accuracy, but the </a:t>
            </a:r>
            <a:r>
              <a:rPr lang="en-US" sz="1800" b="1" dirty="0" err="1"/>
              <a:t>Mult</a:t>
            </a:r>
            <a:r>
              <a:rPr lang="en-US" sz="1800" b="1" dirty="0"/>
              <a:t>-Adds </a:t>
            </a:r>
            <a:r>
              <a:rPr lang="en-US" sz="1800" b="1" dirty="0" smtClean="0"/>
              <a:t>ops and </a:t>
            </a:r>
            <a:r>
              <a:rPr lang="en-US" sz="1800" b="1" dirty="0"/>
              <a:t>parameters are reduced tremendously.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922" y="1874517"/>
            <a:ext cx="4446679" cy="13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139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b="1" dirty="0"/>
              <a:t>When 1.0 MobileNet-224 is used, it outperforms </a:t>
            </a:r>
            <a:r>
              <a:rPr lang="en-US" b="1" dirty="0" err="1"/>
              <a:t>GoogLeNet</a:t>
            </a:r>
            <a:r>
              <a:rPr lang="en-US" b="1" dirty="0"/>
              <a:t> (Winner of ILSVRC 2014) and </a:t>
            </a:r>
            <a:r>
              <a:rPr lang="en-US" b="1" dirty="0" err="1"/>
              <a:t>VGGNet</a:t>
            </a:r>
            <a:r>
              <a:rPr lang="en-US" b="1" dirty="0"/>
              <a:t> (1st Runner Up of ILSVRC 2014) </a:t>
            </a:r>
            <a:r>
              <a:rPr lang="en-US" dirty="0"/>
              <a:t>while the multi-adds and parameters are much fewer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42" y="2723304"/>
            <a:ext cx="5330218" cy="18611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51678" y="5023742"/>
            <a:ext cx="10178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Resolution Multiplier ρ (0-1) is introduced to control the input image resolution of the network. And the input resolution is 224, 192, 160, and 128. When ρ=1, it is the baseline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MobileNet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896" y="2572812"/>
            <a:ext cx="52292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050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dirty="0"/>
              <a:t>It is also competitive with Inception-v3 (1st Runner Up in ILSVRC 2015) while the multi-adds and parameters are much fewer: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72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14" y="2572812"/>
            <a:ext cx="5229225" cy="2162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03" y="2265589"/>
            <a:ext cx="53054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734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sz="1800" dirty="0"/>
              <a:t>Implementation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201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74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51678" y="1428207"/>
            <a:ext cx="10178322" cy="4451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Context</a:t>
            </a:r>
          </a:p>
          <a:p>
            <a:pPr lvl="1"/>
            <a:r>
              <a:rPr lang="en-US" dirty="0" smtClean="0"/>
              <a:t>We </a:t>
            </a:r>
            <a:r>
              <a:rPr lang="en-US" dirty="0"/>
              <a:t>have </a:t>
            </a:r>
            <a:r>
              <a:rPr lang="en-US" dirty="0" smtClean="0"/>
              <a:t>experienced </a:t>
            </a:r>
            <a:r>
              <a:rPr lang="en-US" dirty="0"/>
              <a:t>a fact that larger </a:t>
            </a:r>
            <a:r>
              <a:rPr lang="en-US" dirty="0" smtClean="0"/>
              <a:t>network: deeper, </a:t>
            </a:r>
            <a:r>
              <a:rPr lang="en-US" dirty="0" err="1" smtClean="0"/>
              <a:t>concate</a:t>
            </a:r>
            <a:r>
              <a:rPr lang="en-US" dirty="0"/>
              <a:t> </a:t>
            </a:r>
            <a:r>
              <a:rPr lang="en-US" dirty="0" smtClean="0"/>
              <a:t>parallel layer, or higher input image resolution can </a:t>
            </a:r>
            <a:r>
              <a:rPr lang="en-US" dirty="0"/>
              <a:t>achieve better accuracy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becomes feasible because there’s </a:t>
            </a:r>
            <a:r>
              <a:rPr lang="en-US" dirty="0"/>
              <a:t>a lot of </a:t>
            </a:r>
            <a:r>
              <a:rPr lang="en-US" dirty="0" smtClean="0"/>
              <a:t>techniques </a:t>
            </a:r>
            <a:r>
              <a:rPr lang="en-US" dirty="0"/>
              <a:t>have been </a:t>
            </a:r>
            <a:r>
              <a:rPr lang="en-US" dirty="0" smtClean="0"/>
              <a:t>invented </a:t>
            </a:r>
            <a:r>
              <a:rPr lang="en-US" dirty="0"/>
              <a:t>to deal with vanishing gradient, overfitting problem, control the number network </a:t>
            </a:r>
            <a:r>
              <a:rPr lang="en-US" dirty="0" err="1" smtClean="0"/>
              <a:t>params</a:t>
            </a:r>
            <a:r>
              <a:rPr lang="en-US" dirty="0" smtClean="0"/>
              <a:t> </a:t>
            </a:r>
            <a:r>
              <a:rPr lang="en-US" dirty="0"/>
              <a:t>in CNN </a:t>
            </a:r>
            <a:r>
              <a:rPr lang="en-US" dirty="0" smtClean="0"/>
              <a:t>model</a:t>
            </a:r>
            <a:r>
              <a:rPr lang="en-US" dirty="0"/>
              <a:t> </a:t>
            </a:r>
            <a:r>
              <a:rPr lang="en-US" dirty="0" smtClean="0"/>
              <a:t>and speed up training process</a:t>
            </a:r>
          </a:p>
          <a:p>
            <a:pPr lvl="1"/>
            <a:r>
              <a:rPr lang="en-US" dirty="0" smtClean="0"/>
              <a:t>From </a:t>
            </a:r>
            <a:r>
              <a:rPr lang="en-US" dirty="0" err="1" smtClean="0"/>
              <a:t>ResNet</a:t>
            </a:r>
            <a:r>
              <a:rPr lang="en-US" dirty="0" smtClean="0"/>
              <a:t> in 2015, CNNs has been overtaking human level, and focus is now shifted to </a:t>
            </a:r>
            <a:r>
              <a:rPr lang="en-US" b="1" dirty="0" smtClean="0"/>
              <a:t>Efficient network.</a:t>
            </a:r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718436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75</a:t>
            </a:fld>
            <a:endParaRPr lang="en-US"/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 smtClean="0"/>
              <a:t>Rethinking </a:t>
            </a:r>
            <a:r>
              <a:rPr lang="en-US" sz="1050" dirty="0"/>
              <a:t>Model Scaling for Convolutional Neural Networks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51678" y="1428207"/>
            <a:ext cx="10178322" cy="4451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Let’s do some analysis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384" y="2052800"/>
            <a:ext cx="7801232" cy="301534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51678" y="5260849"/>
            <a:ext cx="95723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Observation 1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Scaling up any dimension of network width, depth, or resolution improves accuracy, but the accuracy gain diminishes for bigger models.</a:t>
            </a:r>
          </a:p>
        </p:txBody>
      </p:sp>
    </p:spTree>
    <p:extLst>
      <p:ext uri="{BB962C8B-B14F-4D97-AF65-F5344CB8AC3E}">
        <p14:creationId xmlns:p14="http://schemas.microsoft.com/office/powerpoint/2010/main" val="28023265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76</a:t>
            </a:fld>
            <a:endParaRPr lang="en-US" dirty="0"/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4473568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 smtClean="0"/>
              <a:t>Tan &amp; Le, Rethinking </a:t>
            </a:r>
            <a:r>
              <a:rPr lang="en-US" sz="1050" dirty="0"/>
              <a:t>Model Scaling for Convolutional Neural </a:t>
            </a:r>
            <a:r>
              <a:rPr lang="en-US" sz="1050" dirty="0" smtClean="0"/>
              <a:t>Networks, 2019</a:t>
            </a:r>
            <a:endParaRPr lang="en-US" sz="105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51678" y="1428207"/>
            <a:ext cx="5404495" cy="4451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Let’s do some analysis</a:t>
            </a:r>
          </a:p>
          <a:p>
            <a:pPr lvl="1" algn="just"/>
            <a:r>
              <a:rPr lang="en-US" dirty="0"/>
              <a:t>If we only scale network width w without changing depth (d=1.0) and resolution (r=1.0), the accuracy saturates quickly. With </a:t>
            </a:r>
            <a:r>
              <a:rPr lang="en-US" i="1" dirty="0"/>
              <a:t>deeper (d=2.0) and higher resolution (r=2.0), width scaling achieves much better accuracy</a:t>
            </a:r>
            <a:r>
              <a:rPr lang="en-US" dirty="0"/>
              <a:t> </a:t>
            </a:r>
            <a:r>
              <a:rPr lang="en-US" i="1" dirty="0"/>
              <a:t>under the same FLOPS cost.</a:t>
            </a:r>
          </a:p>
          <a:p>
            <a:pPr lvl="1"/>
            <a:endParaRPr lang="en-US" dirty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1251678" y="4486394"/>
            <a:ext cx="54044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Observation 2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In order to pursue better accuracy and efficiency, it is critical to balance all dimensions of network width, depth, and resolution during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ConvNet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scaling.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197" y="769775"/>
            <a:ext cx="4180803" cy="42731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09253" y="5599403"/>
            <a:ext cx="46419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 fact, a few prior work (</a:t>
            </a:r>
            <a:r>
              <a:rPr lang="en-US" sz="1400" dirty="0" err="1">
                <a:solidFill>
                  <a:srgbClr val="FF0000"/>
                </a:solidFill>
              </a:rPr>
              <a:t>Zoph</a:t>
            </a:r>
            <a:r>
              <a:rPr lang="en-US" sz="1400" dirty="0">
                <a:solidFill>
                  <a:srgbClr val="FF0000"/>
                </a:solidFill>
              </a:rPr>
              <a:t> et al., 2018; Real et al., 2019) have already tried to arbitrarily balance network width and depth, but they all require tedious manual tuning!</a:t>
            </a:r>
          </a:p>
        </p:txBody>
      </p:sp>
    </p:spTree>
    <p:extLst>
      <p:ext uri="{BB962C8B-B14F-4D97-AF65-F5344CB8AC3E}">
        <p14:creationId xmlns:p14="http://schemas.microsoft.com/office/powerpoint/2010/main" val="29224906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77</a:t>
            </a:fld>
            <a:endParaRPr lang="en-US" dirty="0"/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29883"/>
            <a:ext cx="4473568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 smtClean="0"/>
              <a:t>Tan &amp; Le, Rethinking </a:t>
            </a:r>
            <a:r>
              <a:rPr lang="en-US" sz="1050" dirty="0"/>
              <a:t>Model Scaling for Convolutional Neural </a:t>
            </a:r>
            <a:r>
              <a:rPr lang="en-US" sz="1050" dirty="0" smtClean="0"/>
              <a:t>Networks, 2019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251678" y="1428207"/>
                <a:ext cx="6112949" cy="44513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 smtClean="0"/>
                  <a:t>Compound scaling method</a:t>
                </a:r>
              </a:p>
              <a:p>
                <a:pPr lvl="1"/>
                <a:r>
                  <a:rPr lang="el-GR" dirty="0"/>
                  <a:t>α</a:t>
                </a:r>
                <a:r>
                  <a:rPr lang="en-US" dirty="0"/>
                  <a:t>, </a:t>
                </a:r>
                <a:r>
                  <a:rPr lang="el-GR" dirty="0"/>
                  <a:t>β</a:t>
                </a:r>
                <a:r>
                  <a:rPr lang="en-US" dirty="0"/>
                  <a:t>, </a:t>
                </a:r>
                <a:r>
                  <a:rPr lang="el-GR" dirty="0"/>
                  <a:t>γ</a:t>
                </a:r>
                <a:r>
                  <a:rPr lang="en-US" dirty="0"/>
                  <a:t>: constants that can be determined by a small grid search</a:t>
                </a:r>
              </a:p>
              <a:p>
                <a:pPr lvl="1"/>
                <a:r>
                  <a:rPr lang="en-US" sz="2000" dirty="0" smtClean="0"/>
                  <a:t>φ: </a:t>
                </a:r>
                <a:r>
                  <a:rPr lang="en-US" dirty="0"/>
                  <a:t>compound </a:t>
                </a:r>
                <a:r>
                  <a:rPr lang="en-US" dirty="0" smtClean="0"/>
                  <a:t>coefficient </a:t>
                </a:r>
                <a:r>
                  <a:rPr lang="en-US" dirty="0"/>
                  <a:t>to uniformly scales </a:t>
                </a:r>
                <a:r>
                  <a:rPr lang="en-US" dirty="0" smtClean="0"/>
                  <a:t>network</a:t>
                </a:r>
              </a:p>
              <a:p>
                <a:pPr lvl="1"/>
                <a:r>
                  <a:rPr lang="en-US" dirty="0" smtClean="0"/>
                  <a:t>The </a:t>
                </a:r>
                <a:r>
                  <a:rPr lang="en-US" dirty="0"/>
                  <a:t>FLOPS of a regular convolution op is proportional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. So </a:t>
                </a:r>
                <a:r>
                  <a:rPr lang="en-US" dirty="0"/>
                  <a:t>scaling a </a:t>
                </a:r>
                <a:r>
                  <a:rPr lang="en-US" dirty="0" err="1"/>
                  <a:t>ConvNet</a:t>
                </a:r>
                <a:r>
                  <a:rPr lang="en-US" dirty="0"/>
                  <a:t> with equation (3) increase FLOPS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b="1" dirty="0"/>
                          <m:t>α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dirty="0"/>
                              <m:t>β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b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dirty="0"/>
                              <m:t>γ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nor/>
                          </m:rPr>
                          <a:rPr lang="en-US" b="1" dirty="0"/>
                          <m:t>φ</m:t>
                        </m:r>
                      </m:sup>
                    </m:sSup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Constraint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b="1" dirty="0"/>
                          <m:t>α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dirty="0"/>
                              <m:t>β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b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dirty="0"/>
                              <m:t>γ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nor/>
                          </m:rPr>
                          <a:rPr lang="en-US" b="1" dirty="0"/>
                          <m:t>φ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≈ </a:t>
                </a:r>
                <a:r>
                  <a:rPr lang="en-US" b="1" dirty="0"/>
                  <a:t>2 </a:t>
                </a:r>
                <a:r>
                  <a:rPr lang="en-US" dirty="0"/>
                  <a:t>such that for any new φ, the total FLOPS will </a:t>
                </a:r>
                <a:r>
                  <a:rPr lang="en-US" dirty="0" smtClean="0"/>
                  <a:t>approximately </a:t>
                </a:r>
                <a:r>
                  <a:rPr lang="en-US" b="1" dirty="0"/>
                  <a:t>increase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m:rPr>
                            <m:nor/>
                          </m:rPr>
                          <a:rPr lang="en-US" b="1" dirty="0"/>
                          <m:t>φ</m:t>
                        </m:r>
                      </m:sup>
                    </m:sSup>
                  </m:oMath>
                </a14:m>
                <a:endParaRPr lang="en-US" sz="1600" b="1" dirty="0" smtClean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678" y="1428207"/>
                <a:ext cx="6112949" cy="4451386"/>
              </a:xfrm>
              <a:prstGeom prst="rect">
                <a:avLst/>
              </a:prstGeom>
              <a:blipFill>
                <a:blip r:embed="rId2"/>
                <a:stretch>
                  <a:fillRect l="-897" t="-547" r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7751197" y="1477424"/>
            <a:ext cx="3364314" cy="1981586"/>
            <a:chOff x="7751197" y="1477424"/>
            <a:chExt cx="3364314" cy="198158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1197" y="1477424"/>
              <a:ext cx="3364314" cy="198158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0066" y="1865550"/>
              <a:ext cx="506627" cy="445218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7117491" y="4132514"/>
            <a:ext cx="421365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sz="1600" b="1" dirty="0" smtClean="0">
                <a:solidFill>
                  <a:srgbClr val="FF0000"/>
                </a:solidFill>
              </a:rPr>
              <a:t>φ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is a user-specified coefficient that </a:t>
            </a:r>
            <a:r>
              <a:rPr lang="en-US" sz="1600" b="1" dirty="0">
                <a:solidFill>
                  <a:srgbClr val="FF0000"/>
                </a:solidFill>
              </a:rPr>
              <a:t>controls how many more resources </a:t>
            </a:r>
            <a:r>
              <a:rPr lang="en-US" sz="1600" dirty="0">
                <a:solidFill>
                  <a:srgbClr val="FF0000"/>
                </a:solidFill>
              </a:rPr>
              <a:t>are available for model </a:t>
            </a:r>
            <a:r>
              <a:rPr lang="en-US" sz="1600" dirty="0" smtClean="0">
                <a:solidFill>
                  <a:srgbClr val="FF0000"/>
                </a:solidFill>
              </a:rPr>
              <a:t>scaling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sz="1600" b="1" dirty="0" smtClean="0">
                <a:solidFill>
                  <a:srgbClr val="FF0000"/>
                </a:solidFill>
              </a:rPr>
              <a:t>α</a:t>
            </a:r>
            <a:r>
              <a:rPr lang="en-US" sz="1600" b="1" dirty="0">
                <a:solidFill>
                  <a:srgbClr val="FF0000"/>
                </a:solidFill>
              </a:rPr>
              <a:t>, β, γ specify how to assign these extra resources</a:t>
            </a:r>
            <a:r>
              <a:rPr lang="en-US" sz="1600" dirty="0">
                <a:solidFill>
                  <a:srgbClr val="FF0000"/>
                </a:solidFill>
              </a:rPr>
              <a:t> to network width, depth, and resolution respectively</a:t>
            </a:r>
          </a:p>
        </p:txBody>
      </p:sp>
    </p:spTree>
    <p:extLst>
      <p:ext uri="{BB962C8B-B14F-4D97-AF65-F5344CB8AC3E}">
        <p14:creationId xmlns:p14="http://schemas.microsoft.com/office/powerpoint/2010/main" val="28224320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78</a:t>
            </a:fld>
            <a:endParaRPr lang="en-US" dirty="0"/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29883"/>
            <a:ext cx="4473568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 smtClean="0"/>
              <a:t>Tan &amp; Le, Rethinking </a:t>
            </a:r>
            <a:r>
              <a:rPr lang="en-US" sz="1050" dirty="0"/>
              <a:t>Model Scaling for Convolutional Neural </a:t>
            </a:r>
            <a:r>
              <a:rPr lang="en-US" sz="1050" dirty="0" smtClean="0"/>
              <a:t>Networks, 2019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251678" y="1428207"/>
                <a:ext cx="6112949" cy="44513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 smtClean="0"/>
                  <a:t>Compound scaling method</a:t>
                </a:r>
              </a:p>
              <a:p>
                <a:pPr lvl="1"/>
                <a:r>
                  <a:rPr lang="el-GR" dirty="0"/>
                  <a:t>α</a:t>
                </a:r>
                <a:r>
                  <a:rPr lang="en-US" dirty="0"/>
                  <a:t>, </a:t>
                </a:r>
                <a:r>
                  <a:rPr lang="el-GR" dirty="0"/>
                  <a:t>β</a:t>
                </a:r>
                <a:r>
                  <a:rPr lang="en-US" dirty="0"/>
                  <a:t>, </a:t>
                </a:r>
                <a:r>
                  <a:rPr lang="el-GR" dirty="0"/>
                  <a:t>γ</a:t>
                </a:r>
                <a:r>
                  <a:rPr lang="en-US" dirty="0"/>
                  <a:t>: constants that can be determined by a small grid search</a:t>
                </a:r>
              </a:p>
              <a:p>
                <a:pPr lvl="1"/>
                <a:r>
                  <a:rPr lang="en-US" sz="2000" dirty="0" smtClean="0"/>
                  <a:t>φ: </a:t>
                </a:r>
                <a:r>
                  <a:rPr lang="en-US" dirty="0"/>
                  <a:t>compound </a:t>
                </a:r>
                <a:r>
                  <a:rPr lang="en-US" dirty="0" smtClean="0"/>
                  <a:t>coefficient </a:t>
                </a:r>
                <a:r>
                  <a:rPr lang="en-US" dirty="0"/>
                  <a:t>to uniformly scales </a:t>
                </a:r>
                <a:r>
                  <a:rPr lang="en-US" dirty="0" smtClean="0"/>
                  <a:t>network</a:t>
                </a:r>
              </a:p>
              <a:p>
                <a:pPr lvl="1"/>
                <a:r>
                  <a:rPr lang="en-US" dirty="0" smtClean="0"/>
                  <a:t>The </a:t>
                </a:r>
                <a:r>
                  <a:rPr lang="en-US" dirty="0"/>
                  <a:t>FLOPS of a regular convolution op is proportional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. So </a:t>
                </a:r>
                <a:r>
                  <a:rPr lang="en-US" dirty="0"/>
                  <a:t>scaling a </a:t>
                </a:r>
                <a:r>
                  <a:rPr lang="en-US" dirty="0" err="1"/>
                  <a:t>ConvNet</a:t>
                </a:r>
                <a:r>
                  <a:rPr lang="en-US" dirty="0"/>
                  <a:t> with equation (3) increase FLOPS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b="1" dirty="0"/>
                          <m:t>α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dirty="0"/>
                              <m:t>β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b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dirty="0"/>
                              <m:t>γ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nor/>
                          </m:rPr>
                          <a:rPr lang="en-US" b="1" dirty="0"/>
                          <m:t>φ</m:t>
                        </m:r>
                      </m:sup>
                    </m:sSup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Constraint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b="1" dirty="0"/>
                          <m:t>α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dirty="0"/>
                              <m:t>β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b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dirty="0"/>
                              <m:t>γ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nor/>
                          </m:rPr>
                          <a:rPr lang="en-US" b="1" dirty="0"/>
                          <m:t>φ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≈ </a:t>
                </a:r>
                <a:r>
                  <a:rPr lang="en-US" b="1" dirty="0"/>
                  <a:t>2 </a:t>
                </a:r>
                <a:r>
                  <a:rPr lang="en-US" dirty="0"/>
                  <a:t>such that for any new φ, the total FLOPS will </a:t>
                </a:r>
                <a:r>
                  <a:rPr lang="en-US" dirty="0" smtClean="0"/>
                  <a:t>approximately </a:t>
                </a:r>
                <a:r>
                  <a:rPr lang="en-US" b="1" dirty="0"/>
                  <a:t>increase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m:rPr>
                            <m:nor/>
                          </m:rPr>
                          <a:rPr lang="en-US" b="1" dirty="0"/>
                          <m:t>φ</m:t>
                        </m:r>
                      </m:sup>
                    </m:sSup>
                  </m:oMath>
                </a14:m>
                <a:endParaRPr lang="en-US" sz="1600" b="1" dirty="0" smtClean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678" y="1428207"/>
                <a:ext cx="6112949" cy="4451386"/>
              </a:xfrm>
              <a:prstGeom prst="rect">
                <a:avLst/>
              </a:prstGeom>
              <a:blipFill>
                <a:blip r:embed="rId2"/>
                <a:stretch>
                  <a:fillRect l="-897" t="-547" r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7117491" y="4132514"/>
            <a:ext cx="421365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sz="1600" b="1" dirty="0" smtClean="0">
                <a:solidFill>
                  <a:srgbClr val="FF0000"/>
                </a:solidFill>
              </a:rPr>
              <a:t>φ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is a user-specified coefficient that </a:t>
            </a:r>
            <a:r>
              <a:rPr lang="en-US" sz="1600" b="1" dirty="0">
                <a:solidFill>
                  <a:srgbClr val="FF0000"/>
                </a:solidFill>
              </a:rPr>
              <a:t>controls how many more resources </a:t>
            </a:r>
            <a:r>
              <a:rPr lang="en-US" sz="1600" dirty="0">
                <a:solidFill>
                  <a:srgbClr val="FF0000"/>
                </a:solidFill>
              </a:rPr>
              <a:t>are available for model </a:t>
            </a:r>
            <a:r>
              <a:rPr lang="en-US" sz="1600" dirty="0" smtClean="0">
                <a:solidFill>
                  <a:srgbClr val="FF0000"/>
                </a:solidFill>
              </a:rPr>
              <a:t>scaling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sz="1600" b="1" dirty="0" smtClean="0">
                <a:solidFill>
                  <a:srgbClr val="FF0000"/>
                </a:solidFill>
              </a:rPr>
              <a:t>α</a:t>
            </a:r>
            <a:r>
              <a:rPr lang="en-US" sz="1600" b="1" dirty="0">
                <a:solidFill>
                  <a:srgbClr val="FF0000"/>
                </a:solidFill>
              </a:rPr>
              <a:t>, β, γ specify how to assign these extra resources</a:t>
            </a:r>
            <a:r>
              <a:rPr lang="en-US" sz="1600" dirty="0">
                <a:solidFill>
                  <a:srgbClr val="FF0000"/>
                </a:solidFill>
              </a:rPr>
              <a:t> to network width, depth, and resolution respectively</a:t>
            </a:r>
          </a:p>
        </p:txBody>
      </p:sp>
    </p:spTree>
    <p:extLst>
      <p:ext uri="{BB962C8B-B14F-4D97-AF65-F5344CB8AC3E}">
        <p14:creationId xmlns:p14="http://schemas.microsoft.com/office/powerpoint/2010/main" val="34399004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imagenet</a:t>
            </a:r>
            <a:r>
              <a:rPr lang="en-US" dirty="0"/>
              <a:t> model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55065"/>
            <a:ext cx="10178322" cy="4720614"/>
          </a:xfrm>
        </p:spPr>
        <p:txBody>
          <a:bodyPr>
            <a:normAutofit fontScale="92500" lnSpcReduction="10000"/>
          </a:bodyPr>
          <a:lstStyle/>
          <a:p>
            <a:r>
              <a:rPr lang="vi-VN" dirty="0"/>
              <a:t>LeNet (1998): </a:t>
            </a:r>
            <a:r>
              <a:rPr lang="en-US" dirty="0"/>
              <a:t>The first network which applied 2D CNN</a:t>
            </a:r>
            <a:endParaRPr lang="vi-VN" dirty="0"/>
          </a:p>
          <a:p>
            <a:r>
              <a:rPr lang="vi-VN" dirty="0"/>
              <a:t>AlexNet (2012): </a:t>
            </a:r>
            <a:r>
              <a:rPr lang="en-US" dirty="0"/>
              <a:t>First CNN model in ImageNet Challenge. Break the “mindset” that “hand worked” feature extractor </a:t>
            </a:r>
            <a:r>
              <a:rPr lang="en-US" dirty="0" err="1"/>
              <a:t>e.g</a:t>
            </a:r>
            <a:r>
              <a:rPr lang="en-US" dirty="0"/>
              <a:t> HOG, SHIFT, SURF better than automatically learning CNN filter</a:t>
            </a:r>
          </a:p>
          <a:p>
            <a:r>
              <a:rPr lang="vi-VN" dirty="0"/>
              <a:t>VGG-16 (2014): </a:t>
            </a:r>
            <a:r>
              <a:rPr lang="en-US" dirty="0"/>
              <a:t>Prove that deeper network should yield a better results</a:t>
            </a:r>
          </a:p>
          <a:p>
            <a:r>
              <a:rPr lang="vi-VN" dirty="0"/>
              <a:t>GoogleNet - InceptionV1 (2014): </a:t>
            </a:r>
            <a:r>
              <a:rPr lang="en-US" dirty="0"/>
              <a:t>Parallel and multi-size filter in an inception block. Define base “block architect” for following model</a:t>
            </a:r>
          </a:p>
          <a:p>
            <a:r>
              <a:rPr lang="vi-VN" dirty="0"/>
              <a:t>ResNet-50 (2015):</a:t>
            </a:r>
            <a:r>
              <a:rPr lang="en-US" dirty="0"/>
              <a:t> Use </a:t>
            </a:r>
            <a:r>
              <a:rPr lang="en-US" dirty="0" err="1"/>
              <a:t>Conv</a:t>
            </a:r>
            <a:r>
              <a:rPr lang="en-US" dirty="0"/>
              <a:t> Block and Identity Block to make optimization process easier. Build much deeper Neural Net (152 layers in this </a:t>
            </a:r>
            <a:r>
              <a:rPr lang="en-US" dirty="0" err="1"/>
              <a:t>caase</a:t>
            </a:r>
            <a:r>
              <a:rPr lang="en-US" dirty="0"/>
              <a:t>) but less </a:t>
            </a:r>
            <a:r>
              <a:rPr lang="en-US" dirty="0" err="1"/>
              <a:t>params</a:t>
            </a:r>
            <a:r>
              <a:rPr lang="en-US" dirty="0"/>
              <a:t> because of using dimension reduction technique (1x1 </a:t>
            </a:r>
            <a:r>
              <a:rPr lang="en-US" dirty="0" err="1"/>
              <a:t>Conv</a:t>
            </a:r>
            <a:r>
              <a:rPr lang="en-US" dirty="0"/>
              <a:t> from </a:t>
            </a:r>
            <a:r>
              <a:rPr lang="en-US" dirty="0" err="1"/>
              <a:t>GoogLeNet</a:t>
            </a:r>
            <a:r>
              <a:rPr lang="en-US" dirty="0"/>
              <a:t>). This is a good base model to use.</a:t>
            </a:r>
            <a:endParaRPr lang="vi-VN" dirty="0"/>
          </a:p>
          <a:p>
            <a:r>
              <a:rPr lang="vi-VN" dirty="0"/>
              <a:t>DenseNet (2016):</a:t>
            </a:r>
            <a:r>
              <a:rPr lang="en-US" dirty="0"/>
              <a:t> Continue using block </a:t>
            </a:r>
            <a:r>
              <a:rPr lang="en-US" dirty="0" err="1"/>
              <a:t>architechture</a:t>
            </a:r>
            <a:r>
              <a:rPr lang="en-US" dirty="0"/>
              <a:t> with dense connection among </a:t>
            </a:r>
            <a:r>
              <a:rPr lang="en-US" dirty="0" smtClean="0"/>
              <a:t>block</a:t>
            </a:r>
            <a:endParaRPr lang="en-US" dirty="0"/>
          </a:p>
          <a:p>
            <a:r>
              <a:rPr lang="en-US" dirty="0"/>
              <a:t>After </a:t>
            </a:r>
            <a:r>
              <a:rPr lang="en-US" dirty="0" err="1"/>
              <a:t>ResNet</a:t>
            </a:r>
            <a:r>
              <a:rPr lang="en-US" dirty="0"/>
              <a:t>, CNNs were better than the human metric and focus shifted to Efficient network which can run on resource-limited </a:t>
            </a:r>
            <a:r>
              <a:rPr lang="en-US" dirty="0" smtClean="0"/>
              <a:t>devices</a:t>
            </a:r>
          </a:p>
          <a:p>
            <a:r>
              <a:rPr lang="en-US" dirty="0" err="1" smtClean="0"/>
              <a:t>EfficientNet</a:t>
            </a:r>
            <a:r>
              <a:rPr lang="en-US" dirty="0" smtClean="0"/>
              <a:t>: Compound scaling to optimize network architecture within given resources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39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91069"/>
          </a:xfrm>
        </p:spPr>
        <p:txBody>
          <a:bodyPr/>
          <a:lstStyle/>
          <a:p>
            <a:r>
              <a:rPr lang="en-US" dirty="0"/>
              <a:t>Vanilla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r>
              <a:rPr lang="en-US" b="1" dirty="0"/>
              <a:t>Fully Connected Neural Network (FC)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02E75F-FDD2-40D2-BA8E-383495C32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12" y="2552250"/>
            <a:ext cx="4996722" cy="2965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38CCC9-525E-411C-ABB0-142EAE29B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2552250"/>
            <a:ext cx="5303192" cy="2965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A303CF-55BF-49B6-A611-9744502508FC}"/>
              </a:ext>
            </a:extLst>
          </p:cNvPr>
          <p:cNvSpPr txBox="1"/>
          <p:nvPr/>
        </p:nvSpPr>
        <p:spPr>
          <a:xfrm>
            <a:off x="1251678" y="6000677"/>
            <a:ext cx="29514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* Image taken from CS231n – </a:t>
            </a:r>
            <a:r>
              <a:rPr lang="en-US" sz="1050" dirty="0" err="1"/>
              <a:t>Standford</a:t>
            </a:r>
            <a:r>
              <a:rPr lang="en-US" sz="1050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172362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09656"/>
            <a:ext cx="7909255" cy="625148"/>
          </a:xfrm>
        </p:spPr>
        <p:txBody>
          <a:bodyPr>
            <a:noAutofit/>
          </a:bodyPr>
          <a:lstStyle/>
          <a:p>
            <a:r>
              <a:rPr lang="en-US" dirty="0"/>
              <a:t>Vanilla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5" y="1490750"/>
            <a:ext cx="5566934" cy="2216413"/>
          </a:xfrm>
        </p:spPr>
        <p:txBody>
          <a:bodyPr>
            <a:normAutofit/>
          </a:bodyPr>
          <a:lstStyle/>
          <a:p>
            <a:r>
              <a:rPr lang="en-US" sz="1800" b="1" dirty="0"/>
              <a:t>LeNet-5 (1998)</a:t>
            </a:r>
            <a:endParaRPr lang="en-US" sz="1800" dirty="0"/>
          </a:p>
          <a:p>
            <a:pPr lvl="1"/>
            <a:r>
              <a:rPr lang="en-US" sz="1600" dirty="0"/>
              <a:t>First Convolutional Neural Network</a:t>
            </a:r>
          </a:p>
          <a:p>
            <a:pPr lvl="1"/>
            <a:r>
              <a:rPr lang="en-US" sz="1600" dirty="0"/>
              <a:t>5 layers: 2 CONVs with 5x5 filter + 3 FCs</a:t>
            </a:r>
          </a:p>
          <a:p>
            <a:pPr lvl="1"/>
            <a:r>
              <a:rPr lang="en-US" sz="1600" dirty="0"/>
              <a:t>Average pooling</a:t>
            </a:r>
          </a:p>
          <a:p>
            <a:pPr lvl="1"/>
            <a:r>
              <a:rPr lang="en-US" sz="1600" dirty="0"/>
              <a:t>Total 61,706 params (tiny with today’s standards)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1FD76C-B92D-4AE8-B976-ED5058DB4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904" y="622230"/>
            <a:ext cx="2011612" cy="20517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DCF96-2C36-4B73-975C-2ADDF6463BB2}"/>
              </a:ext>
            </a:extLst>
          </p:cNvPr>
          <p:cNvSpPr txBox="1"/>
          <p:nvPr/>
        </p:nvSpPr>
        <p:spPr>
          <a:xfrm>
            <a:off x="9730343" y="2811482"/>
            <a:ext cx="146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Yannn</a:t>
            </a:r>
            <a:r>
              <a:rPr lang="en-US" dirty="0"/>
              <a:t> </a:t>
            </a:r>
            <a:r>
              <a:rPr lang="en-US" dirty="0" err="1"/>
              <a:t>LeCun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5888C-0EC0-477E-AE59-B38D184B96B3}"/>
              </a:ext>
            </a:extLst>
          </p:cNvPr>
          <p:cNvSpPr txBox="1"/>
          <p:nvPr/>
        </p:nvSpPr>
        <p:spPr>
          <a:xfrm>
            <a:off x="3652350" y="5735572"/>
            <a:ext cx="488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Full </a:t>
            </a:r>
            <a:r>
              <a:rPr lang="en-US" sz="1400" dirty="0" err="1"/>
              <a:t>LeNet</a:t>
            </a:r>
            <a:r>
              <a:rPr lang="en-US" sz="1400" dirty="0"/>
              <a:t> (1998) architecture by Yann </a:t>
            </a:r>
            <a:r>
              <a:rPr lang="en-US" sz="1400" dirty="0" err="1"/>
              <a:t>LeCun</a:t>
            </a:r>
            <a:r>
              <a:rPr lang="en-US" sz="1400" dirty="0"/>
              <a:t> on MNIST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473151-AC57-4646-9CE2-7FAE4E0DD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65" y="3826936"/>
            <a:ext cx="10087035" cy="19091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89AEC4-D77F-4F2F-BD94-62E53F4FB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76" y="982134"/>
            <a:ext cx="3421872" cy="148861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F1E4D47-CF33-40F2-852F-527BF0669794}"/>
              </a:ext>
            </a:extLst>
          </p:cNvPr>
          <p:cNvSpPr/>
          <p:nvPr/>
        </p:nvSpPr>
        <p:spPr>
          <a:xfrm>
            <a:off x="5946534" y="2532899"/>
            <a:ext cx="3061955" cy="3672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ctr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#LeNet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7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#MNIST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a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#P3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instance AWS –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9"/>
              </a:rPr>
              <a:t>Julien Simon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159A4E-532B-493A-8E35-7FA36E4CE70F}"/>
              </a:ext>
            </a:extLst>
          </p:cNvPr>
          <p:cNvSpPr/>
          <p:nvPr/>
        </p:nvSpPr>
        <p:spPr>
          <a:xfrm>
            <a:off x="1251678" y="613613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10"/>
              </a:rPr>
              <a:t>https://livebook.manning.com/book/grokking-deep-learning-for-computer-vision/chapter-5/v-3/19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0635716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3455</TotalTime>
  <Words>4342</Words>
  <Application>Microsoft Office PowerPoint</Application>
  <PresentationFormat>Widescreen</PresentationFormat>
  <Paragraphs>736</Paragraphs>
  <Slides>79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Calibri</vt:lpstr>
      <vt:lpstr>Cambria Math</vt:lpstr>
      <vt:lpstr>Corbel</vt:lpstr>
      <vt:lpstr>Gill Sans MT</vt:lpstr>
      <vt:lpstr>Impact</vt:lpstr>
      <vt:lpstr>Tahoma</vt:lpstr>
      <vt:lpstr>Badge</vt:lpstr>
      <vt:lpstr>Computer Vision SOTa model</vt:lpstr>
      <vt:lpstr>Table of contents</vt:lpstr>
      <vt:lpstr>Imagenet</vt:lpstr>
      <vt:lpstr>Imagenet Challenge</vt:lpstr>
      <vt:lpstr>Imagenet Challenge</vt:lpstr>
      <vt:lpstr>Metrics</vt:lpstr>
      <vt:lpstr>Vanilla architecture</vt:lpstr>
      <vt:lpstr>Vanilla architecture</vt:lpstr>
      <vt:lpstr>Vanilla CNN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VGG Net (2014)</vt:lpstr>
      <vt:lpstr>VGG Net (2014)</vt:lpstr>
      <vt:lpstr>VGG Net (2014)</vt:lpstr>
      <vt:lpstr>VGG Net (2014)</vt:lpstr>
      <vt:lpstr>VGG Net (2014)</vt:lpstr>
      <vt:lpstr>Vanilla cnn architecture</vt:lpstr>
      <vt:lpstr>Inception NET</vt:lpstr>
      <vt:lpstr>Inception NET</vt:lpstr>
      <vt:lpstr>Inception NET</vt:lpstr>
      <vt:lpstr>GoogleNet</vt:lpstr>
      <vt:lpstr>GoogleNet</vt:lpstr>
      <vt:lpstr>GoogleNet (inception-v1)</vt:lpstr>
      <vt:lpstr>GoogleNet (inception-v1)</vt:lpstr>
      <vt:lpstr>GoogleNet (inception-v1)</vt:lpstr>
      <vt:lpstr>GoogleNet (inception-v1)</vt:lpstr>
      <vt:lpstr>Inception net</vt:lpstr>
      <vt:lpstr>Residual net</vt:lpstr>
      <vt:lpstr>Residual net</vt:lpstr>
      <vt:lpstr>Residual net</vt:lpstr>
      <vt:lpstr>Residual net</vt:lpstr>
      <vt:lpstr>Residual Net</vt:lpstr>
      <vt:lpstr>Residual Net</vt:lpstr>
      <vt:lpstr>ResNet (2015)</vt:lpstr>
      <vt:lpstr>ResNet (2015)</vt:lpstr>
      <vt:lpstr>ResNet (2015)</vt:lpstr>
      <vt:lpstr>ResNet (2015)</vt:lpstr>
      <vt:lpstr>ResNet (2015)</vt:lpstr>
      <vt:lpstr>ResNet (2015)</vt:lpstr>
      <vt:lpstr>PowerPoint Presentation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Mobile-net</vt:lpstr>
      <vt:lpstr>Mobile-net</vt:lpstr>
      <vt:lpstr>Mobile-net</vt:lpstr>
      <vt:lpstr>Mobile-net</vt:lpstr>
      <vt:lpstr>Mobile-net</vt:lpstr>
      <vt:lpstr>Mobile-net</vt:lpstr>
      <vt:lpstr>Mobile-net</vt:lpstr>
      <vt:lpstr>Mobile-net</vt:lpstr>
      <vt:lpstr>Efficient net</vt:lpstr>
      <vt:lpstr>Efficient net</vt:lpstr>
      <vt:lpstr>Efficient net</vt:lpstr>
      <vt:lpstr>Efficient net</vt:lpstr>
      <vt:lpstr>Efficient net</vt:lpstr>
      <vt:lpstr>Sota imagenet model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SOTA model</dc:title>
  <dc:subject>Computer Vision</dc:subject>
  <dc:creator>Xuan Hai</dc:creator>
  <cp:lastModifiedBy>ADMIN</cp:lastModifiedBy>
  <cp:revision>504</cp:revision>
  <dcterms:created xsi:type="dcterms:W3CDTF">2020-06-12T15:04:41Z</dcterms:created>
  <dcterms:modified xsi:type="dcterms:W3CDTF">2020-06-19T17:29:32Z</dcterms:modified>
</cp:coreProperties>
</file>